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076137291" r:id="rId2"/>
    <p:sldId id="2076137617" r:id="rId3"/>
    <p:sldId id="2076137618" r:id="rId4"/>
    <p:sldId id="2076137619" r:id="rId5"/>
    <p:sldId id="2076137620" r:id="rId6"/>
    <p:sldId id="2076137680" r:id="rId7"/>
    <p:sldId id="2076137682" r:id="rId8"/>
    <p:sldId id="2076137621" r:id="rId9"/>
    <p:sldId id="2076137622" r:id="rId10"/>
    <p:sldId id="2076137623" r:id="rId11"/>
    <p:sldId id="2076137668" r:id="rId12"/>
    <p:sldId id="2076137624" r:id="rId13"/>
    <p:sldId id="2076137678" r:id="rId14"/>
    <p:sldId id="2076137688" r:id="rId15"/>
    <p:sldId id="2076137687" r:id="rId16"/>
    <p:sldId id="2076137689" r:id="rId17"/>
    <p:sldId id="2076137679" r:id="rId18"/>
    <p:sldId id="2076137690" r:id="rId19"/>
    <p:sldId id="2076137625" r:id="rId20"/>
    <p:sldId id="2076137630" r:id="rId21"/>
    <p:sldId id="2076137631" r:id="rId22"/>
    <p:sldId id="2076137632" r:id="rId23"/>
    <p:sldId id="2076137626" r:id="rId24"/>
    <p:sldId id="2076137674" r:id="rId25"/>
    <p:sldId id="2076137675" r:id="rId26"/>
    <p:sldId id="2076137627" r:id="rId27"/>
    <p:sldId id="2076137670" r:id="rId28"/>
    <p:sldId id="2076137628" r:id="rId29"/>
    <p:sldId id="2076137629" r:id="rId30"/>
    <p:sldId id="2076137633" r:id="rId31"/>
    <p:sldId id="2076137649" r:id="rId32"/>
    <p:sldId id="2076137634" r:id="rId33"/>
    <p:sldId id="2076137635" r:id="rId34"/>
    <p:sldId id="2076137677" r:id="rId35"/>
    <p:sldId id="2076137681" r:id="rId36"/>
    <p:sldId id="2076137685" r:id="rId37"/>
    <p:sldId id="2076137686" r:id="rId38"/>
    <p:sldId id="2076137669" r:id="rId39"/>
    <p:sldId id="2076137636" r:id="rId40"/>
    <p:sldId id="2076137637" r:id="rId41"/>
    <p:sldId id="2076137683" r:id="rId42"/>
    <p:sldId id="2076137684" r:id="rId43"/>
    <p:sldId id="2076137650" r:id="rId44"/>
    <p:sldId id="2076137651" r:id="rId45"/>
    <p:sldId id="2076137652" r:id="rId46"/>
    <p:sldId id="2076137653" r:id="rId47"/>
    <p:sldId id="2076137667" r:id="rId48"/>
    <p:sldId id="2076137656" r:id="rId49"/>
    <p:sldId id="2076137657" r:id="rId50"/>
    <p:sldId id="2076137658" r:id="rId51"/>
    <p:sldId id="2076137659" r:id="rId52"/>
    <p:sldId id="2076137661" r:id="rId53"/>
    <p:sldId id="2076137662" r:id="rId54"/>
    <p:sldId id="2076137663" r:id="rId55"/>
    <p:sldId id="2076137660" r:id="rId56"/>
    <p:sldId id="2076137654" r:id="rId57"/>
    <p:sldId id="2076137655" r:id="rId58"/>
    <p:sldId id="2076137638" r:id="rId59"/>
    <p:sldId id="2076137639" r:id="rId60"/>
    <p:sldId id="2076137664" r:id="rId61"/>
    <p:sldId id="2076137665" r:id="rId62"/>
    <p:sldId id="2076137666" r:id="rId63"/>
    <p:sldId id="2076137671" r:id="rId64"/>
    <p:sldId id="2076137673" r:id="rId65"/>
    <p:sldId id="2076137691" r:id="rId66"/>
    <p:sldId id="2076137676" r:id="rId67"/>
    <p:sldId id="2076137642" r:id="rId68"/>
    <p:sldId id="2076137643" r:id="rId69"/>
    <p:sldId id="207613755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595959"/>
    <a:srgbClr val="B3B3B3"/>
    <a:srgbClr val="000000"/>
    <a:srgbClr val="E6E6E6"/>
    <a:srgbClr val="A2B2C8"/>
    <a:srgbClr val="48D597"/>
    <a:srgbClr val="9063CD"/>
    <a:srgbClr val="307FE2"/>
    <a:srgbClr val="2CCC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745" autoAdjust="0"/>
  </p:normalViewPr>
  <p:slideViewPr>
    <p:cSldViewPr snapToGrid="0" showGuides="1">
      <p:cViewPr varScale="1">
        <p:scale>
          <a:sx n="59" d="100"/>
          <a:sy n="59" d="100"/>
        </p:scale>
        <p:origin x="1176" y="78"/>
      </p:cViewPr>
      <p:guideLst/>
    </p:cSldViewPr>
  </p:slideViewPr>
  <p:notesTextViewPr>
    <p:cViewPr>
      <p:scale>
        <a:sx n="1" d="1"/>
        <a:sy n="1" d="1"/>
      </p:scale>
      <p:origin x="0" y="0"/>
    </p:cViewPr>
  </p:notesTextViewPr>
  <p:sorterViewPr>
    <p:cViewPr varScale="1">
      <p:scale>
        <a:sx n="1" d="1"/>
        <a:sy n="1" d="1"/>
      </p:scale>
      <p:origin x="0" y="-1396"/>
    </p:cViewPr>
  </p:sorterViewPr>
  <p:notesViewPr>
    <p:cSldViewPr snapToGrid="0" showGuides="1">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12B67-A16C-4DC1-A008-C3D499B0FCFF}" type="datetimeFigureOut">
              <a:rPr lang="en-US" smtClean="0"/>
              <a:t>10/14/2023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15F04-FA96-4F4F-8589-00A5965DC729}" type="slidenum">
              <a:rPr lang="en-US" smtClean="0"/>
              <a:t>‹#›</a:t>
            </a:fld>
            <a:endParaRPr lang="en-US"/>
          </a:p>
        </p:txBody>
      </p:sp>
    </p:spTree>
    <p:extLst>
      <p:ext uri="{BB962C8B-B14F-4D97-AF65-F5344CB8AC3E}">
        <p14:creationId xmlns:p14="http://schemas.microsoft.com/office/powerpoint/2010/main" val="2884316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a:t>
            </a:r>
          </a:p>
          <a:p>
            <a:r>
              <a:rPr lang="en-US" dirty="0"/>
              <a:t>Anyone can deliver Presentation</a:t>
            </a:r>
          </a:p>
          <a:p>
            <a:r>
              <a:rPr lang="en-US" dirty="0"/>
              <a:t>Demonstrate Fortinet is a Safe Bet</a:t>
            </a:r>
          </a:p>
          <a:p>
            <a:r>
              <a:rPr lang="en-US" dirty="0"/>
              <a:t>	For Security</a:t>
            </a:r>
          </a:p>
          <a:p>
            <a:r>
              <a:rPr lang="en-US" dirty="0"/>
              <a:t>	For Secure LAN Edge </a:t>
            </a:r>
          </a:p>
          <a:p>
            <a:r>
              <a:rPr lang="en-US" dirty="0"/>
              <a:t>We Are </a:t>
            </a:r>
          </a:p>
          <a:p>
            <a:r>
              <a:rPr lang="en-US" dirty="0"/>
              <a:t>Secure, simple to deploy, Smart systems, Great Support, single pane of glass</a:t>
            </a:r>
          </a:p>
        </p:txBody>
      </p:sp>
      <p:sp>
        <p:nvSpPr>
          <p:cNvPr id="4" name="Slide Number Placeholder 3"/>
          <p:cNvSpPr>
            <a:spLocks noGrp="1"/>
          </p:cNvSpPr>
          <p:nvPr>
            <p:ph type="sldNum" sz="quarter" idx="10"/>
          </p:nvPr>
        </p:nvSpPr>
        <p:spPr/>
        <p:txBody>
          <a:bodyPr/>
          <a:lstStyle/>
          <a:p>
            <a:fld id="{B32B9A40-6220-4BC3-9B28-DCE01F117DD8}" type="slidenum">
              <a:rPr lang="en-US" smtClean="0"/>
              <a:t>1</a:t>
            </a:fld>
            <a:endParaRPr lang="en-US" dirty="0"/>
          </a:p>
        </p:txBody>
      </p:sp>
    </p:spTree>
    <p:extLst>
      <p:ext uri="{BB962C8B-B14F-4D97-AF65-F5344CB8AC3E}">
        <p14:creationId xmlns:p14="http://schemas.microsoft.com/office/powerpoint/2010/main" val="105656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https://docs.fortinet.com/document/fortigate/7.0.2/administration-guide/407159/mac-addressed-based-policies</a:t>
            </a:r>
          </a:p>
        </p:txBody>
      </p:sp>
      <p:sp>
        <p:nvSpPr>
          <p:cNvPr id="4" name="Slide Number Placeholder 3"/>
          <p:cNvSpPr>
            <a:spLocks noGrp="1"/>
          </p:cNvSpPr>
          <p:nvPr>
            <p:ph type="sldNum" sz="quarter" idx="5"/>
          </p:nvPr>
        </p:nvSpPr>
        <p:spPr/>
        <p:txBody>
          <a:bodyPr/>
          <a:lstStyle/>
          <a:p>
            <a:fld id="{58115F04-FA96-4F4F-8589-00A5965DC729}" type="slidenum">
              <a:rPr lang="en-US" smtClean="0"/>
              <a:t>27</a:t>
            </a:fld>
            <a:endParaRPr lang="en-US"/>
          </a:p>
        </p:txBody>
      </p:sp>
    </p:spTree>
    <p:extLst>
      <p:ext uri="{BB962C8B-B14F-4D97-AF65-F5344CB8AC3E}">
        <p14:creationId xmlns:p14="http://schemas.microsoft.com/office/powerpoint/2010/main" val="1413587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https://docs.fortinet.com/document/fortigate/7.0.1/administration-guide/978598/profile-based-ngfw-vs-policy-based-ngfw</a:t>
            </a:r>
          </a:p>
        </p:txBody>
      </p:sp>
      <p:sp>
        <p:nvSpPr>
          <p:cNvPr id="4" name="Slide Number Placeholder 3"/>
          <p:cNvSpPr>
            <a:spLocks noGrp="1"/>
          </p:cNvSpPr>
          <p:nvPr>
            <p:ph type="sldNum" sz="quarter" idx="5"/>
          </p:nvPr>
        </p:nvSpPr>
        <p:spPr/>
        <p:txBody>
          <a:bodyPr/>
          <a:lstStyle/>
          <a:p>
            <a:fld id="{58115F04-FA96-4F4F-8589-00A5965DC729}" type="slidenum">
              <a:rPr lang="en-US" smtClean="0"/>
              <a:t>38</a:t>
            </a:fld>
            <a:endParaRPr lang="en-US"/>
          </a:p>
        </p:txBody>
      </p:sp>
    </p:spTree>
    <p:extLst>
      <p:ext uri="{BB962C8B-B14F-4D97-AF65-F5344CB8AC3E}">
        <p14:creationId xmlns:p14="http://schemas.microsoft.com/office/powerpoint/2010/main" val="846480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https://docs.fortinet.com/document/fortigate/7.4.1/administration-guide/673634/traffic-shaping-policies</a:t>
            </a:r>
          </a:p>
        </p:txBody>
      </p:sp>
      <p:sp>
        <p:nvSpPr>
          <p:cNvPr id="4" name="Slide Number Placeholder 3"/>
          <p:cNvSpPr>
            <a:spLocks noGrp="1"/>
          </p:cNvSpPr>
          <p:nvPr>
            <p:ph type="sldNum" sz="quarter" idx="5"/>
          </p:nvPr>
        </p:nvSpPr>
        <p:spPr/>
        <p:txBody>
          <a:bodyPr/>
          <a:lstStyle/>
          <a:p>
            <a:fld id="{58115F04-FA96-4F4F-8589-00A5965DC729}" type="slidenum">
              <a:rPr lang="en-US" smtClean="0"/>
              <a:t>41</a:t>
            </a:fld>
            <a:endParaRPr lang="en-US"/>
          </a:p>
        </p:txBody>
      </p:sp>
    </p:spTree>
    <p:extLst>
      <p:ext uri="{BB962C8B-B14F-4D97-AF65-F5344CB8AC3E}">
        <p14:creationId xmlns:p14="http://schemas.microsoft.com/office/powerpoint/2010/main" val="229370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https://docs.fortinet.com/document/fortigate/7.4.1/administration-guide/673634/traffic-shaping-policies</a:t>
            </a:r>
          </a:p>
        </p:txBody>
      </p:sp>
      <p:sp>
        <p:nvSpPr>
          <p:cNvPr id="4" name="Slide Number Placeholder 3"/>
          <p:cNvSpPr>
            <a:spLocks noGrp="1"/>
          </p:cNvSpPr>
          <p:nvPr>
            <p:ph type="sldNum" sz="quarter" idx="5"/>
          </p:nvPr>
        </p:nvSpPr>
        <p:spPr/>
        <p:txBody>
          <a:bodyPr/>
          <a:lstStyle/>
          <a:p>
            <a:fld id="{58115F04-FA96-4F4F-8589-00A5965DC729}" type="slidenum">
              <a:rPr lang="en-US" smtClean="0"/>
              <a:t>42</a:t>
            </a:fld>
            <a:endParaRPr lang="en-US"/>
          </a:p>
        </p:txBody>
      </p:sp>
    </p:spTree>
    <p:extLst>
      <p:ext uri="{BB962C8B-B14F-4D97-AF65-F5344CB8AC3E}">
        <p14:creationId xmlns:p14="http://schemas.microsoft.com/office/powerpoint/2010/main" val="2800558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15F04-FA96-4F4F-8589-00A5965DC729}" type="slidenum">
              <a:rPr lang="en-US" smtClean="0"/>
              <a:t>49</a:t>
            </a:fld>
            <a:endParaRPr lang="en-US"/>
          </a:p>
        </p:txBody>
      </p:sp>
    </p:spTree>
    <p:extLst>
      <p:ext uri="{BB962C8B-B14F-4D97-AF65-F5344CB8AC3E}">
        <p14:creationId xmlns:p14="http://schemas.microsoft.com/office/powerpoint/2010/main" val="3269288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firewall policy status is set to disabled , the policy lookup skips the disabled policy and checks for the next matching policy the list </a:t>
            </a:r>
          </a:p>
        </p:txBody>
      </p:sp>
      <p:sp>
        <p:nvSpPr>
          <p:cNvPr id="4" name="Slide Number Placeholder 3"/>
          <p:cNvSpPr>
            <a:spLocks noGrp="1"/>
          </p:cNvSpPr>
          <p:nvPr>
            <p:ph type="sldNum" sz="quarter" idx="5"/>
          </p:nvPr>
        </p:nvSpPr>
        <p:spPr/>
        <p:txBody>
          <a:bodyPr/>
          <a:lstStyle/>
          <a:p>
            <a:fld id="{58115F04-FA96-4F4F-8589-00A5965DC729}" type="slidenum">
              <a:rPr lang="en-US" smtClean="0"/>
              <a:t>60</a:t>
            </a:fld>
            <a:endParaRPr lang="en-US"/>
          </a:p>
        </p:txBody>
      </p:sp>
    </p:spTree>
    <p:extLst>
      <p:ext uri="{BB962C8B-B14F-4D97-AF65-F5344CB8AC3E}">
        <p14:creationId xmlns:p14="http://schemas.microsoft.com/office/powerpoint/2010/main" val="244544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with  policy  for all </a:t>
            </a:r>
          </a:p>
          <a:p>
            <a:r>
              <a:rPr lang="en-US" dirty="0"/>
              <a:t>Another policy specific </a:t>
            </a:r>
          </a:p>
        </p:txBody>
      </p:sp>
      <p:sp>
        <p:nvSpPr>
          <p:cNvPr id="4" name="Slide Number Placeholder 3"/>
          <p:cNvSpPr>
            <a:spLocks noGrp="1"/>
          </p:cNvSpPr>
          <p:nvPr>
            <p:ph type="sldNum" sz="quarter" idx="5"/>
          </p:nvPr>
        </p:nvSpPr>
        <p:spPr/>
        <p:txBody>
          <a:bodyPr/>
          <a:lstStyle/>
          <a:p>
            <a:fld id="{58115F04-FA96-4F4F-8589-00A5965DC729}" type="slidenum">
              <a:rPr lang="en-US" smtClean="0"/>
              <a:t>61</a:t>
            </a:fld>
            <a:endParaRPr lang="en-US"/>
          </a:p>
        </p:txBody>
      </p:sp>
    </p:spTree>
    <p:extLst>
      <p:ext uri="{BB962C8B-B14F-4D97-AF65-F5344CB8AC3E}">
        <p14:creationId xmlns:p14="http://schemas.microsoft.com/office/powerpoint/2010/main" val="1159629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Shaping for </a:t>
            </a:r>
            <a:r>
              <a:rPr lang="en-US" dirty="0" err="1"/>
              <a:t>voip</a:t>
            </a:r>
            <a:endParaRPr lang="en-US" dirty="0"/>
          </a:p>
        </p:txBody>
      </p:sp>
      <p:sp>
        <p:nvSpPr>
          <p:cNvPr id="4" name="Slide Number Placeholder 3"/>
          <p:cNvSpPr>
            <a:spLocks noGrp="1"/>
          </p:cNvSpPr>
          <p:nvPr>
            <p:ph type="sldNum" sz="quarter" idx="5"/>
          </p:nvPr>
        </p:nvSpPr>
        <p:spPr/>
        <p:txBody>
          <a:bodyPr/>
          <a:lstStyle/>
          <a:p>
            <a:fld id="{58115F04-FA96-4F4F-8589-00A5965DC729}" type="slidenum">
              <a:rPr lang="en-US" smtClean="0"/>
              <a:t>62</a:t>
            </a:fld>
            <a:endParaRPr lang="en-US"/>
          </a:p>
        </p:txBody>
      </p:sp>
    </p:spTree>
    <p:extLst>
      <p:ext uri="{BB962C8B-B14F-4D97-AF65-F5344CB8AC3E}">
        <p14:creationId xmlns:p14="http://schemas.microsoft.com/office/powerpoint/2010/main" val="3411349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https://www.youtube.com/watch?v=uA7ZDfSFv-U</a:t>
            </a:r>
          </a:p>
          <a:p>
            <a:r>
              <a:rPr lang="en-US" dirty="0"/>
              <a:t>Use GEO address with Policy </a:t>
            </a:r>
          </a:p>
        </p:txBody>
      </p:sp>
      <p:sp>
        <p:nvSpPr>
          <p:cNvPr id="4" name="Slide Number Placeholder 3"/>
          <p:cNvSpPr>
            <a:spLocks noGrp="1"/>
          </p:cNvSpPr>
          <p:nvPr>
            <p:ph type="sldNum" sz="quarter" idx="5"/>
          </p:nvPr>
        </p:nvSpPr>
        <p:spPr/>
        <p:txBody>
          <a:bodyPr/>
          <a:lstStyle/>
          <a:p>
            <a:fld id="{58115F04-FA96-4F4F-8589-00A5965DC729}" type="slidenum">
              <a:rPr lang="en-US" smtClean="0"/>
              <a:t>63</a:t>
            </a:fld>
            <a:endParaRPr lang="en-US"/>
          </a:p>
        </p:txBody>
      </p:sp>
    </p:spTree>
    <p:extLst>
      <p:ext uri="{BB962C8B-B14F-4D97-AF65-F5344CB8AC3E}">
        <p14:creationId xmlns:p14="http://schemas.microsoft.com/office/powerpoint/2010/main" val="762808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https://www.youtube.com/watch?v=RONTfqoXIcQ&amp;t=31s</a:t>
            </a:r>
          </a:p>
          <a:p>
            <a:r>
              <a:rPr lang="en-US" dirty="0"/>
              <a:t>Reverse proxy vs forward  proxy </a:t>
            </a:r>
          </a:p>
        </p:txBody>
      </p:sp>
      <p:sp>
        <p:nvSpPr>
          <p:cNvPr id="4" name="Slide Number Placeholder 3"/>
          <p:cNvSpPr>
            <a:spLocks noGrp="1"/>
          </p:cNvSpPr>
          <p:nvPr>
            <p:ph type="sldNum" sz="quarter" idx="5"/>
          </p:nvPr>
        </p:nvSpPr>
        <p:spPr/>
        <p:txBody>
          <a:bodyPr/>
          <a:lstStyle/>
          <a:p>
            <a:fld id="{58115F04-FA96-4F4F-8589-00A5965DC729}" type="slidenum">
              <a:rPr lang="en-US" smtClean="0"/>
              <a:t>64</a:t>
            </a:fld>
            <a:endParaRPr lang="en-US"/>
          </a:p>
        </p:txBody>
      </p:sp>
    </p:spTree>
    <p:extLst>
      <p:ext uri="{BB962C8B-B14F-4D97-AF65-F5344CB8AC3E}">
        <p14:creationId xmlns:p14="http://schemas.microsoft.com/office/powerpoint/2010/main" val="97632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https://docs.fortinet.com/document/fortigate/7.2.5/administration-guide/656084/firewall-policy#FirewallPolicyParameters</a:t>
            </a:r>
          </a:p>
        </p:txBody>
      </p:sp>
      <p:sp>
        <p:nvSpPr>
          <p:cNvPr id="4" name="Slide Number Placeholder 3"/>
          <p:cNvSpPr>
            <a:spLocks noGrp="1"/>
          </p:cNvSpPr>
          <p:nvPr>
            <p:ph type="sldNum" sz="quarter" idx="5"/>
          </p:nvPr>
        </p:nvSpPr>
        <p:spPr/>
        <p:txBody>
          <a:bodyPr/>
          <a:lstStyle/>
          <a:p>
            <a:fld id="{58115F04-FA96-4F4F-8589-00A5965DC729}" type="slidenum">
              <a:rPr lang="en-US" smtClean="0"/>
              <a:t>4</a:t>
            </a:fld>
            <a:endParaRPr lang="en-US"/>
          </a:p>
        </p:txBody>
      </p:sp>
    </p:spTree>
    <p:extLst>
      <p:ext uri="{BB962C8B-B14F-4D97-AF65-F5344CB8AC3E}">
        <p14:creationId xmlns:p14="http://schemas.microsoft.com/office/powerpoint/2010/main" val="345841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8115F04-FA96-4F4F-8589-00A5965DC729}" type="slidenum">
              <a:rPr lang="en-US" smtClean="0"/>
              <a:t>66</a:t>
            </a:fld>
            <a:endParaRPr lang="en-US"/>
          </a:p>
        </p:txBody>
      </p:sp>
    </p:spTree>
    <p:extLst>
      <p:ext uri="{BB962C8B-B14F-4D97-AF65-F5344CB8AC3E}">
        <p14:creationId xmlns:p14="http://schemas.microsoft.com/office/powerpoint/2010/main" val="4030557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https://docs.fortinet.com/document/fortigate/7.0.2/administration-guide/118003/policies</a:t>
            </a:r>
          </a:p>
        </p:txBody>
      </p:sp>
      <p:sp>
        <p:nvSpPr>
          <p:cNvPr id="4" name="Slide Number Placeholder 3"/>
          <p:cNvSpPr>
            <a:spLocks noGrp="1"/>
          </p:cNvSpPr>
          <p:nvPr>
            <p:ph type="sldNum" sz="quarter" idx="5"/>
          </p:nvPr>
        </p:nvSpPr>
        <p:spPr/>
        <p:txBody>
          <a:bodyPr/>
          <a:lstStyle/>
          <a:p>
            <a:fld id="{58115F04-FA96-4F4F-8589-00A5965DC729}" type="slidenum">
              <a:rPr lang="en-US" smtClean="0"/>
              <a:t>8</a:t>
            </a:fld>
            <a:endParaRPr lang="en-US"/>
          </a:p>
        </p:txBody>
      </p:sp>
    </p:spTree>
    <p:extLst>
      <p:ext uri="{BB962C8B-B14F-4D97-AF65-F5344CB8AC3E}">
        <p14:creationId xmlns:p14="http://schemas.microsoft.com/office/powerpoint/2010/main" val="1405509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https://www.reddit.com/r/fortinet/comments/k1al47/fortigate_multiple_interface_policy/</a:t>
            </a:r>
          </a:p>
        </p:txBody>
      </p:sp>
      <p:sp>
        <p:nvSpPr>
          <p:cNvPr id="4" name="Slide Number Placeholder 3"/>
          <p:cNvSpPr>
            <a:spLocks noGrp="1"/>
          </p:cNvSpPr>
          <p:nvPr>
            <p:ph type="sldNum" sz="quarter" idx="5"/>
          </p:nvPr>
        </p:nvSpPr>
        <p:spPr/>
        <p:txBody>
          <a:bodyPr/>
          <a:lstStyle/>
          <a:p>
            <a:fld id="{58115F04-FA96-4F4F-8589-00A5965DC729}" type="slidenum">
              <a:rPr lang="en-US" smtClean="0"/>
              <a:t>10</a:t>
            </a:fld>
            <a:endParaRPr lang="en-US"/>
          </a:p>
        </p:txBody>
      </p:sp>
    </p:spTree>
    <p:extLst>
      <p:ext uri="{BB962C8B-B14F-4D97-AF65-F5344CB8AC3E}">
        <p14:creationId xmlns:p14="http://schemas.microsoft.com/office/powerpoint/2010/main" val="914295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8115F04-FA96-4F4F-8589-00A5965DC729}" type="slidenum">
              <a:rPr lang="en-US" smtClean="0"/>
              <a:t>11</a:t>
            </a:fld>
            <a:endParaRPr lang="en-US"/>
          </a:p>
        </p:txBody>
      </p:sp>
    </p:spTree>
    <p:extLst>
      <p:ext uri="{BB962C8B-B14F-4D97-AF65-F5344CB8AC3E}">
        <p14:creationId xmlns:p14="http://schemas.microsoft.com/office/powerpoint/2010/main" val="2755903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with  IP subnet or IP host </a:t>
            </a:r>
          </a:p>
          <a:p>
            <a:r>
              <a:rPr lang="en-US" dirty="0"/>
              <a:t>Try  with  Local host </a:t>
            </a:r>
          </a:p>
        </p:txBody>
      </p:sp>
      <p:sp>
        <p:nvSpPr>
          <p:cNvPr id="4" name="Slide Number Placeholder 3"/>
          <p:cNvSpPr>
            <a:spLocks noGrp="1"/>
          </p:cNvSpPr>
          <p:nvPr>
            <p:ph type="sldNum" sz="quarter" idx="5"/>
          </p:nvPr>
        </p:nvSpPr>
        <p:spPr/>
        <p:txBody>
          <a:bodyPr/>
          <a:lstStyle/>
          <a:p>
            <a:fld id="{58115F04-FA96-4F4F-8589-00A5965DC729}" type="slidenum">
              <a:rPr lang="en-US" smtClean="0"/>
              <a:t>20</a:t>
            </a:fld>
            <a:endParaRPr lang="en-US"/>
          </a:p>
        </p:txBody>
      </p:sp>
    </p:spTree>
    <p:extLst>
      <p:ext uri="{BB962C8B-B14F-4D97-AF65-F5344CB8AC3E}">
        <p14:creationId xmlns:p14="http://schemas.microsoft.com/office/powerpoint/2010/main" val="2288211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https://docs.fortinet.com/document/fortigate/7.0.2/administration-guide/179236/using-internet-service-in-policy</a:t>
            </a:r>
          </a:p>
        </p:txBody>
      </p:sp>
      <p:sp>
        <p:nvSpPr>
          <p:cNvPr id="4" name="Slide Number Placeholder 3"/>
          <p:cNvSpPr>
            <a:spLocks noGrp="1"/>
          </p:cNvSpPr>
          <p:nvPr>
            <p:ph type="sldNum" sz="quarter" idx="5"/>
          </p:nvPr>
        </p:nvSpPr>
        <p:spPr/>
        <p:txBody>
          <a:bodyPr/>
          <a:lstStyle/>
          <a:p>
            <a:fld id="{58115F04-FA96-4F4F-8589-00A5965DC729}" type="slidenum">
              <a:rPr lang="en-US" smtClean="0"/>
              <a:t>22</a:t>
            </a:fld>
            <a:endParaRPr lang="en-US"/>
          </a:p>
        </p:txBody>
      </p:sp>
    </p:spTree>
    <p:extLst>
      <p:ext uri="{BB962C8B-B14F-4D97-AF65-F5344CB8AC3E}">
        <p14:creationId xmlns:p14="http://schemas.microsoft.com/office/powerpoint/2010/main" val="59284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https://docs.fortinet.com/document/fortigate/7.0.2/administration-guide/179236/using-internet-service-in-policy</a:t>
            </a:r>
          </a:p>
          <a:p>
            <a:r>
              <a:rPr lang="en-US" dirty="0"/>
              <a:t>https://community.fortinet.com/t5/FortiGate/Technical-Tip-IP-reputation-in-policies-and-fallthrough/ta-p/193898</a:t>
            </a:r>
          </a:p>
        </p:txBody>
      </p:sp>
      <p:sp>
        <p:nvSpPr>
          <p:cNvPr id="4" name="Slide Number Placeholder 3"/>
          <p:cNvSpPr>
            <a:spLocks noGrp="1"/>
          </p:cNvSpPr>
          <p:nvPr>
            <p:ph type="sldNum" sz="quarter" idx="5"/>
          </p:nvPr>
        </p:nvSpPr>
        <p:spPr/>
        <p:txBody>
          <a:bodyPr/>
          <a:lstStyle/>
          <a:p>
            <a:fld id="{58115F04-FA96-4F4F-8589-00A5965DC729}" type="slidenum">
              <a:rPr lang="en-US" smtClean="0"/>
              <a:t>24</a:t>
            </a:fld>
            <a:endParaRPr lang="en-US"/>
          </a:p>
        </p:txBody>
      </p:sp>
    </p:spTree>
    <p:extLst>
      <p:ext uri="{BB962C8B-B14F-4D97-AF65-F5344CB8AC3E}">
        <p14:creationId xmlns:p14="http://schemas.microsoft.com/office/powerpoint/2010/main" val="834660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https://docs.fortinet.com/document/fortigate/7.2.5/administration-guide/068937/ip-reputation-filtering</a:t>
            </a:r>
          </a:p>
          <a:p>
            <a:r>
              <a:rPr lang="en-US" dirty="0"/>
              <a:t>https://community.fortinet.com/t5/FortiGate/Technical-Tip-IP-reputation-in-policies-and-fallthrough/ta-p/193898</a:t>
            </a:r>
          </a:p>
        </p:txBody>
      </p:sp>
      <p:sp>
        <p:nvSpPr>
          <p:cNvPr id="4" name="Slide Number Placeholder 3"/>
          <p:cNvSpPr>
            <a:spLocks noGrp="1"/>
          </p:cNvSpPr>
          <p:nvPr>
            <p:ph type="sldNum" sz="quarter" idx="5"/>
          </p:nvPr>
        </p:nvSpPr>
        <p:spPr/>
        <p:txBody>
          <a:bodyPr/>
          <a:lstStyle/>
          <a:p>
            <a:fld id="{58115F04-FA96-4F4F-8589-00A5965DC729}" type="slidenum">
              <a:rPr lang="en-US" smtClean="0"/>
              <a:t>25</a:t>
            </a:fld>
            <a:endParaRPr lang="en-US"/>
          </a:p>
        </p:txBody>
      </p:sp>
    </p:spTree>
    <p:extLst>
      <p:ext uri="{BB962C8B-B14F-4D97-AF65-F5344CB8AC3E}">
        <p14:creationId xmlns:p14="http://schemas.microsoft.com/office/powerpoint/2010/main" val="3898754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A1CA2F01-5CA3-4CB0-BB29-85A1AEC852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782" y="3127948"/>
            <a:ext cx="770813" cy="3740710"/>
          </a:xfrm>
          <a:prstGeom prst="rect">
            <a:avLst/>
          </a:prstGeom>
        </p:spPr>
      </p:pic>
      <p:sp>
        <p:nvSpPr>
          <p:cNvPr id="37" name="Rectangle 36">
            <a:extLst>
              <a:ext uri="{FF2B5EF4-FFF2-40B4-BE49-F238E27FC236}">
                <a16:creationId xmlns:a16="http://schemas.microsoft.com/office/drawing/2014/main" id="{4500C66A-D5D3-4377-94B8-F457C618B2BE}"/>
              </a:ext>
            </a:extLst>
          </p:cNvPr>
          <p:cNvSpPr/>
          <p:nvPr userDrawn="1"/>
        </p:nvSpPr>
        <p:spPr>
          <a:xfrm>
            <a:off x="0" y="2878052"/>
            <a:ext cx="980110" cy="1314036"/>
          </a:xfrm>
          <a:prstGeom prst="rect">
            <a:avLst/>
          </a:prstGeom>
          <a:gradFill flip="none" rotWithShape="1">
            <a:gsLst>
              <a:gs pos="0">
                <a:srgbClr val="307FE2"/>
              </a:gs>
              <a:gs pos="100000">
                <a:srgbClr val="307FE2">
                  <a:alpha val="2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39" name="Picture 38">
            <a:extLst>
              <a:ext uri="{FF2B5EF4-FFF2-40B4-BE49-F238E27FC236}">
                <a16:creationId xmlns:a16="http://schemas.microsoft.com/office/drawing/2014/main" id="{C79D37DE-4DFC-490E-8AC9-4C15D9ADCC4A}"/>
              </a:ext>
            </a:extLst>
          </p:cNvPr>
          <p:cNvPicPr>
            <a:picLocks noChangeAspect="1"/>
          </p:cNvPicPr>
          <p:nvPr userDrawn="1"/>
        </p:nvPicPr>
        <p:blipFill rotWithShape="1">
          <a:blip r:embed="rId3"/>
          <a:srcRect b="68122"/>
          <a:stretch/>
        </p:blipFill>
        <p:spPr>
          <a:xfrm>
            <a:off x="318091" y="254574"/>
            <a:ext cx="2529590" cy="683300"/>
          </a:xfrm>
          <a:prstGeom prst="rect">
            <a:avLst/>
          </a:prstGeom>
        </p:spPr>
      </p:pic>
      <p:pic>
        <p:nvPicPr>
          <p:cNvPr id="40" name="Picture 39">
            <a:extLst>
              <a:ext uri="{FF2B5EF4-FFF2-40B4-BE49-F238E27FC236}">
                <a16:creationId xmlns:a16="http://schemas.microsoft.com/office/drawing/2014/main" id="{5D3B8311-512E-4C9B-8993-942848EAC26D}"/>
              </a:ext>
            </a:extLst>
          </p:cNvPr>
          <p:cNvPicPr>
            <a:picLocks noChangeAspect="1"/>
          </p:cNvPicPr>
          <p:nvPr userDrawn="1"/>
        </p:nvPicPr>
        <p:blipFill>
          <a:blip r:embed="rId4"/>
          <a:stretch>
            <a:fillRect/>
          </a:stretch>
        </p:blipFill>
        <p:spPr>
          <a:xfrm flipH="1" flipV="1">
            <a:off x="11216640" y="-8626"/>
            <a:ext cx="975360" cy="225084"/>
          </a:xfrm>
          <a:prstGeom prst="rect">
            <a:avLst/>
          </a:prstGeom>
        </p:spPr>
      </p:pic>
      <p:sp>
        <p:nvSpPr>
          <p:cNvPr id="41" name="Rectangle 40">
            <a:extLst>
              <a:ext uri="{FF2B5EF4-FFF2-40B4-BE49-F238E27FC236}">
                <a16:creationId xmlns:a16="http://schemas.microsoft.com/office/drawing/2014/main" id="{A8B47E16-8D50-43EB-AC3B-728C07D8F280}"/>
              </a:ext>
            </a:extLst>
          </p:cNvPr>
          <p:cNvSpPr/>
          <p:nvPr userDrawn="1"/>
        </p:nvSpPr>
        <p:spPr>
          <a:xfrm>
            <a:off x="11498796" y="2429418"/>
            <a:ext cx="172209" cy="2970605"/>
          </a:xfrm>
          <a:prstGeom prst="rect">
            <a:avLst/>
          </a:prstGeom>
          <a:solidFill>
            <a:srgbClr val="000000">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D0866CA5-13EF-4C6E-9508-EE3355AAEE85}"/>
              </a:ext>
            </a:extLst>
          </p:cNvPr>
          <p:cNvSpPr/>
          <p:nvPr userDrawn="1"/>
        </p:nvSpPr>
        <p:spPr>
          <a:xfrm>
            <a:off x="11078074" y="1955366"/>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D8F26559-F00A-4DAC-8C21-62B98F01D040}"/>
              </a:ext>
            </a:extLst>
          </p:cNvPr>
          <p:cNvSpPr/>
          <p:nvPr userDrawn="1"/>
        </p:nvSpPr>
        <p:spPr>
          <a:xfrm>
            <a:off x="3479996" y="5746311"/>
            <a:ext cx="1010715" cy="1122347"/>
          </a:xfrm>
          <a:prstGeom prst="rect">
            <a:avLst/>
          </a:prstGeom>
          <a:gradFill>
            <a:gsLst>
              <a:gs pos="0">
                <a:srgbClr val="2CCCD3"/>
              </a:gs>
              <a:gs pos="98000">
                <a:srgbClr val="2CCCD3">
                  <a:alpha val="20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44" name="Picture 43">
            <a:extLst>
              <a:ext uri="{FF2B5EF4-FFF2-40B4-BE49-F238E27FC236}">
                <a16:creationId xmlns:a16="http://schemas.microsoft.com/office/drawing/2014/main" id="{30A286A9-CEBF-4E5C-A029-D01FA4EF78BC}"/>
              </a:ext>
            </a:extLst>
          </p:cNvPr>
          <p:cNvPicPr>
            <a:picLocks noChangeAspect="1"/>
          </p:cNvPicPr>
          <p:nvPr userDrawn="1"/>
        </p:nvPicPr>
        <p:blipFill>
          <a:blip r:embed="rId4"/>
          <a:stretch>
            <a:fillRect/>
          </a:stretch>
        </p:blipFill>
        <p:spPr>
          <a:xfrm>
            <a:off x="3479996" y="5530321"/>
            <a:ext cx="1010715" cy="233243"/>
          </a:xfrm>
          <a:prstGeom prst="rect">
            <a:avLst/>
          </a:prstGeom>
        </p:spPr>
      </p:pic>
      <p:sp>
        <p:nvSpPr>
          <p:cNvPr id="45" name="Rectangle 44">
            <a:extLst>
              <a:ext uri="{FF2B5EF4-FFF2-40B4-BE49-F238E27FC236}">
                <a16:creationId xmlns:a16="http://schemas.microsoft.com/office/drawing/2014/main" id="{DD520733-259C-46DA-94E5-8CA8CAE17F52}"/>
              </a:ext>
            </a:extLst>
          </p:cNvPr>
          <p:cNvSpPr/>
          <p:nvPr userDrawn="1"/>
        </p:nvSpPr>
        <p:spPr>
          <a:xfrm>
            <a:off x="7420474" y="5371427"/>
            <a:ext cx="518957" cy="1497690"/>
          </a:xfrm>
          <a:prstGeom prst="rect">
            <a:avLst/>
          </a:prstGeom>
          <a:gradFill>
            <a:gsLst>
              <a:gs pos="0">
                <a:srgbClr val="FFFFFF"/>
              </a:gs>
              <a:gs pos="97000">
                <a:srgbClr val="FFFFFF">
                  <a:alpha val="20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6" name="Rectangle 45">
            <a:extLst>
              <a:ext uri="{FF2B5EF4-FFF2-40B4-BE49-F238E27FC236}">
                <a16:creationId xmlns:a16="http://schemas.microsoft.com/office/drawing/2014/main" id="{120ED18D-48C0-4FE7-9112-A677CA9A1C2C}"/>
              </a:ext>
            </a:extLst>
          </p:cNvPr>
          <p:cNvSpPr/>
          <p:nvPr userDrawn="1"/>
        </p:nvSpPr>
        <p:spPr>
          <a:xfrm>
            <a:off x="7385270" y="0"/>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C258DFD-3FD3-4D7C-9FEB-12E6AC5D8E33}"/>
              </a:ext>
            </a:extLst>
          </p:cNvPr>
          <p:cNvSpPr/>
          <p:nvPr userDrawn="1"/>
        </p:nvSpPr>
        <p:spPr>
          <a:xfrm>
            <a:off x="9272436" y="563051"/>
            <a:ext cx="1010715" cy="1122347"/>
          </a:xfrm>
          <a:prstGeom prst="rect">
            <a:avLst/>
          </a:prstGeom>
          <a:gradFill>
            <a:gsLst>
              <a:gs pos="0">
                <a:srgbClr val="9063CD"/>
              </a:gs>
              <a:gs pos="97000">
                <a:srgbClr val="9063CD">
                  <a:alpha val="20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3C69CBDA-5696-4832-9EAF-86CD8B589EDA}"/>
              </a:ext>
            </a:extLst>
          </p:cNvPr>
          <p:cNvPicPr>
            <a:picLocks noChangeAspect="1"/>
          </p:cNvPicPr>
          <p:nvPr userDrawn="1"/>
        </p:nvPicPr>
        <p:blipFill>
          <a:blip r:embed="rId4"/>
          <a:stretch>
            <a:fillRect/>
          </a:stretch>
        </p:blipFill>
        <p:spPr>
          <a:xfrm>
            <a:off x="9272436" y="347061"/>
            <a:ext cx="1010715" cy="233243"/>
          </a:xfrm>
          <a:prstGeom prst="rect">
            <a:avLst/>
          </a:prstGeom>
        </p:spPr>
      </p:pic>
      <p:pic>
        <p:nvPicPr>
          <p:cNvPr id="49" name="Picture 48">
            <a:extLst>
              <a:ext uri="{FF2B5EF4-FFF2-40B4-BE49-F238E27FC236}">
                <a16:creationId xmlns:a16="http://schemas.microsoft.com/office/drawing/2014/main" id="{02AF3999-2601-4500-B3CC-819F593F903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09450" y="4109158"/>
            <a:ext cx="568624" cy="2759500"/>
          </a:xfrm>
          <a:prstGeom prst="rect">
            <a:avLst/>
          </a:prstGeom>
        </p:spPr>
      </p:pic>
      <p:pic>
        <p:nvPicPr>
          <p:cNvPr id="11" name="Picture 10">
            <a:extLst>
              <a:ext uri="{FF2B5EF4-FFF2-40B4-BE49-F238E27FC236}">
                <a16:creationId xmlns:a16="http://schemas.microsoft.com/office/drawing/2014/main" id="{0280A61F-8A3D-4B1A-AAF0-ECF0BCDF8F9D}"/>
              </a:ext>
            </a:extLst>
          </p:cNvPr>
          <p:cNvPicPr>
            <a:picLocks noChangeAspect="1"/>
          </p:cNvPicPr>
          <p:nvPr userDrawn="1"/>
        </p:nvPicPr>
        <p:blipFill>
          <a:blip r:embed="rId6"/>
          <a:stretch>
            <a:fillRect/>
          </a:stretch>
        </p:blipFill>
        <p:spPr>
          <a:xfrm>
            <a:off x="2078974" y="1608116"/>
            <a:ext cx="2557346" cy="292632"/>
          </a:xfrm>
          <a:prstGeom prst="rect">
            <a:avLst/>
          </a:prstGeom>
        </p:spPr>
      </p:pic>
      <p:sp>
        <p:nvSpPr>
          <p:cNvPr id="2" name="Title 1">
            <a:extLst>
              <a:ext uri="{FF2B5EF4-FFF2-40B4-BE49-F238E27FC236}">
                <a16:creationId xmlns:a16="http://schemas.microsoft.com/office/drawing/2014/main" id="{51E3132E-BE6F-443F-BCC8-10670A25D383}"/>
              </a:ext>
            </a:extLst>
          </p:cNvPr>
          <p:cNvSpPr>
            <a:spLocks noGrp="1"/>
          </p:cNvSpPr>
          <p:nvPr>
            <p:ph type="ctrTitle" hasCustomPrompt="1"/>
          </p:nvPr>
        </p:nvSpPr>
        <p:spPr>
          <a:xfrm>
            <a:off x="1951892" y="2154115"/>
            <a:ext cx="8343900" cy="1538654"/>
          </a:xfrm>
        </p:spPr>
        <p:txBody>
          <a:bodyPr vert="horz" lIns="91440" tIns="45720" rIns="91440" bIns="45720" rtlCol="0" anchor="b">
            <a:normAutofit/>
          </a:bodyPr>
          <a:lstStyle>
            <a:lvl1pPr>
              <a:defRPr lang="en-US" sz="5000" cap="all" baseline="0" dirty="0">
                <a:latin typeface="Arial" panose="020B0604020202020204" pitchFamily="34" charset="0"/>
                <a:cs typeface="Arial" panose="020B0604020202020204" pitchFamily="34" charset="0"/>
              </a:defRPr>
            </a:lvl1pPr>
          </a:lstStyle>
          <a:p>
            <a:pPr lvl="0"/>
            <a:r>
              <a:rPr lang="en-US" dirty="0"/>
              <a:t>CLICK TO EDIT MASTER TITLE STYLE</a:t>
            </a:r>
          </a:p>
        </p:txBody>
      </p:sp>
      <p:sp>
        <p:nvSpPr>
          <p:cNvPr id="3" name="Subtitle 2">
            <a:extLst>
              <a:ext uri="{FF2B5EF4-FFF2-40B4-BE49-F238E27FC236}">
                <a16:creationId xmlns:a16="http://schemas.microsoft.com/office/drawing/2014/main" id="{4E805C02-C86D-4C0B-952A-29894ADDF978}"/>
              </a:ext>
            </a:extLst>
          </p:cNvPr>
          <p:cNvSpPr>
            <a:spLocks noGrp="1"/>
          </p:cNvSpPr>
          <p:nvPr>
            <p:ph type="subTitle" idx="1"/>
          </p:nvPr>
        </p:nvSpPr>
        <p:spPr>
          <a:xfrm>
            <a:off x="1951892" y="3807447"/>
            <a:ext cx="7596554" cy="398503"/>
          </a:xfrm>
        </p:spPr>
        <p:txBody>
          <a:bodyPr lIns="91440" tIns="45720" rIns="91440" bIns="45720"/>
          <a:lstStyle>
            <a:lvl1pPr marL="0" indent="0" algn="l">
              <a:spcBef>
                <a:spcPts val="1000"/>
              </a:spcBef>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9A0F1A0-AC0F-4481-AA71-D131C7165F15}"/>
              </a:ext>
            </a:extLst>
          </p:cNvPr>
          <p:cNvSpPr>
            <a:spLocks noGrp="1"/>
          </p:cNvSpPr>
          <p:nvPr>
            <p:ph type="dt" sz="half" idx="10"/>
          </p:nvPr>
        </p:nvSpPr>
        <p:spPr>
          <a:xfrm>
            <a:off x="1952625" y="5141260"/>
            <a:ext cx="1933575" cy="365125"/>
          </a:xfrm>
        </p:spPr>
        <p:txBody>
          <a:bodyPr/>
          <a:lstStyle>
            <a:lvl1pPr>
              <a:defRPr sz="1400"/>
            </a:lvl1pPr>
          </a:lstStyle>
          <a:p>
            <a:fld id="{8A2D0064-AAF6-4091-BA60-DBB884E73FD7}" type="datetimeFigureOut">
              <a:rPr lang="en-US" smtClean="0"/>
              <a:pPr/>
              <a:t>10/14/2023</a:t>
            </a:fld>
            <a:endParaRPr lang="en-US" dirty="0"/>
          </a:p>
        </p:txBody>
      </p:sp>
      <p:pic>
        <p:nvPicPr>
          <p:cNvPr id="38" name="Picture 37">
            <a:extLst>
              <a:ext uri="{FF2B5EF4-FFF2-40B4-BE49-F238E27FC236}">
                <a16:creationId xmlns:a16="http://schemas.microsoft.com/office/drawing/2014/main" id="{E33610ED-403A-462B-B6A3-86FE86F081F7}"/>
              </a:ext>
            </a:extLst>
          </p:cNvPr>
          <p:cNvPicPr>
            <a:picLocks noChangeAspect="1"/>
          </p:cNvPicPr>
          <p:nvPr userDrawn="1"/>
        </p:nvPicPr>
        <p:blipFill rotWithShape="1">
          <a:blip r:embed="rId4"/>
          <a:srcRect l="3028"/>
          <a:stretch/>
        </p:blipFill>
        <p:spPr>
          <a:xfrm>
            <a:off x="0" y="2647190"/>
            <a:ext cx="980110" cy="233243"/>
          </a:xfrm>
          <a:prstGeom prst="rect">
            <a:avLst/>
          </a:prstGeom>
        </p:spPr>
      </p:pic>
      <p:sp>
        <p:nvSpPr>
          <p:cNvPr id="60" name="Content Placeholder 59">
            <a:extLst>
              <a:ext uri="{FF2B5EF4-FFF2-40B4-BE49-F238E27FC236}">
                <a16:creationId xmlns:a16="http://schemas.microsoft.com/office/drawing/2014/main" id="{5B6F4BBE-DDC0-4D39-8CFF-F1D27918C035}"/>
              </a:ext>
            </a:extLst>
          </p:cNvPr>
          <p:cNvSpPr>
            <a:spLocks noGrp="1"/>
          </p:cNvSpPr>
          <p:nvPr>
            <p:ph sz="quarter" idx="11"/>
          </p:nvPr>
        </p:nvSpPr>
        <p:spPr>
          <a:xfrm>
            <a:off x="1952625" y="4341814"/>
            <a:ext cx="7596188" cy="248736"/>
          </a:xfrm>
        </p:spPr>
        <p:txBody>
          <a:bodyPr lIns="91440"/>
          <a:lstStyle>
            <a:lvl1pPr marL="0" indent="0">
              <a:spcBef>
                <a:spcPts val="0"/>
              </a:spcBef>
              <a:buNone/>
              <a:defRPr sz="2000" b="1"/>
            </a:lvl1pPr>
            <a:lvl2pPr marL="400050" indent="0">
              <a:buNone/>
              <a:defRPr b="1"/>
            </a:lvl2pPr>
            <a:lvl3pPr marL="800100" indent="0">
              <a:buNone/>
              <a:defRPr b="1"/>
            </a:lvl3pPr>
            <a:lvl4pPr marL="1371600" indent="0">
              <a:buNone/>
              <a:defRPr b="1"/>
            </a:lvl4pPr>
            <a:lvl5pPr marL="1828800" indent="0">
              <a:buNone/>
              <a:defRPr b="1"/>
            </a:lvl5pPr>
          </a:lstStyle>
          <a:p>
            <a:pPr lvl="0"/>
            <a:r>
              <a:rPr lang="en-US" dirty="0"/>
              <a:t>Click to edit Master text style</a:t>
            </a:r>
          </a:p>
        </p:txBody>
      </p:sp>
      <p:sp>
        <p:nvSpPr>
          <p:cNvPr id="62" name="Content Placeholder 61">
            <a:extLst>
              <a:ext uri="{FF2B5EF4-FFF2-40B4-BE49-F238E27FC236}">
                <a16:creationId xmlns:a16="http://schemas.microsoft.com/office/drawing/2014/main" id="{00326CA1-B358-4EB7-95DF-87D58B075873}"/>
              </a:ext>
            </a:extLst>
          </p:cNvPr>
          <p:cNvSpPr>
            <a:spLocks noGrp="1"/>
          </p:cNvSpPr>
          <p:nvPr>
            <p:ph sz="quarter" idx="12"/>
          </p:nvPr>
        </p:nvSpPr>
        <p:spPr>
          <a:xfrm>
            <a:off x="1952625" y="4667250"/>
            <a:ext cx="7596188" cy="247650"/>
          </a:xfrm>
        </p:spPr>
        <p:txBody>
          <a:bodyPr lIns="91440"/>
          <a:lstStyle>
            <a:lvl1pPr marL="0" indent="0">
              <a:buNone/>
              <a:defRPr sz="2000"/>
            </a:lvl1pPr>
            <a:lvl2pPr marL="400050" indent="0">
              <a:buNone/>
              <a:defRPr/>
            </a:lvl2pPr>
            <a:lvl3pPr marL="8001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67676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02131AC-B7C7-4D23-84A4-9E59F4DC409F}"/>
              </a:ext>
            </a:extLst>
          </p:cNvPr>
          <p:cNvSpPr/>
          <p:nvPr userDrawn="1"/>
        </p:nvSpPr>
        <p:spPr>
          <a:xfrm>
            <a:off x="11181285" y="3800805"/>
            <a:ext cx="1010715" cy="3057195"/>
          </a:xfrm>
          <a:prstGeom prst="rect">
            <a:avLst/>
          </a:prstGeom>
          <a:solidFill>
            <a:srgbClr val="00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15" name="Picture 14">
            <a:extLst>
              <a:ext uri="{FF2B5EF4-FFF2-40B4-BE49-F238E27FC236}">
                <a16:creationId xmlns:a16="http://schemas.microsoft.com/office/drawing/2014/main" id="{677AC0E2-0BFE-4170-A98A-FB72AF40E7EB}"/>
              </a:ext>
            </a:extLst>
          </p:cNvPr>
          <p:cNvPicPr>
            <a:picLocks noChangeAspect="1"/>
          </p:cNvPicPr>
          <p:nvPr userDrawn="1"/>
        </p:nvPicPr>
        <p:blipFill rotWithShape="1">
          <a:blip r:embed="rId2"/>
          <a:srcRect b="68122"/>
          <a:stretch/>
        </p:blipFill>
        <p:spPr>
          <a:xfrm>
            <a:off x="5049780" y="1677985"/>
            <a:ext cx="2529590" cy="683300"/>
          </a:xfrm>
          <a:prstGeom prst="rect">
            <a:avLst/>
          </a:prstGeom>
        </p:spPr>
      </p:pic>
      <p:sp>
        <p:nvSpPr>
          <p:cNvPr id="16" name="Rectangle 15">
            <a:extLst>
              <a:ext uri="{FF2B5EF4-FFF2-40B4-BE49-F238E27FC236}">
                <a16:creationId xmlns:a16="http://schemas.microsoft.com/office/drawing/2014/main" id="{CAE2955E-B961-4F3C-8F6B-80AD5D47C48C}"/>
              </a:ext>
            </a:extLst>
          </p:cNvPr>
          <p:cNvSpPr/>
          <p:nvPr userDrawn="1"/>
        </p:nvSpPr>
        <p:spPr>
          <a:xfrm>
            <a:off x="8086129" y="4187897"/>
            <a:ext cx="1010715" cy="1314036"/>
          </a:xfrm>
          <a:prstGeom prst="rect">
            <a:avLst/>
          </a:prstGeom>
          <a:gradFill flip="none" rotWithShape="1">
            <a:gsLst>
              <a:gs pos="0">
                <a:srgbClr val="307FE2"/>
              </a:gs>
              <a:gs pos="100000">
                <a:srgbClr val="307FE2">
                  <a:alpha val="2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17" name="Picture 16">
            <a:extLst>
              <a:ext uri="{FF2B5EF4-FFF2-40B4-BE49-F238E27FC236}">
                <a16:creationId xmlns:a16="http://schemas.microsoft.com/office/drawing/2014/main" id="{2CAEE046-1DC4-401B-AB30-F20ACF26E061}"/>
              </a:ext>
            </a:extLst>
          </p:cNvPr>
          <p:cNvPicPr>
            <a:picLocks noChangeAspect="1"/>
          </p:cNvPicPr>
          <p:nvPr userDrawn="1"/>
        </p:nvPicPr>
        <p:blipFill>
          <a:blip r:embed="rId3"/>
          <a:stretch>
            <a:fillRect/>
          </a:stretch>
        </p:blipFill>
        <p:spPr>
          <a:xfrm>
            <a:off x="8086129" y="3954654"/>
            <a:ext cx="1010715" cy="233243"/>
          </a:xfrm>
          <a:prstGeom prst="rect">
            <a:avLst/>
          </a:prstGeom>
        </p:spPr>
      </p:pic>
      <p:sp>
        <p:nvSpPr>
          <p:cNvPr id="18" name="Rectangle 17">
            <a:extLst>
              <a:ext uri="{FF2B5EF4-FFF2-40B4-BE49-F238E27FC236}">
                <a16:creationId xmlns:a16="http://schemas.microsoft.com/office/drawing/2014/main" id="{BAE12440-DEEF-4869-907D-DBBBF06321FA}"/>
              </a:ext>
            </a:extLst>
          </p:cNvPr>
          <p:cNvSpPr/>
          <p:nvPr userDrawn="1"/>
        </p:nvSpPr>
        <p:spPr>
          <a:xfrm>
            <a:off x="-1" y="1993900"/>
            <a:ext cx="8591489" cy="3302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BB37701F-345B-42D2-8BA4-AD3FF106810C}"/>
              </a:ext>
            </a:extLst>
          </p:cNvPr>
          <p:cNvSpPr/>
          <p:nvPr userDrawn="1"/>
        </p:nvSpPr>
        <p:spPr>
          <a:xfrm>
            <a:off x="10075194" y="661595"/>
            <a:ext cx="172209" cy="2970605"/>
          </a:xfrm>
          <a:prstGeom prst="rect">
            <a:avLst/>
          </a:prstGeom>
          <a:solidFill>
            <a:srgbClr val="000000">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F48F4F31-9820-4BFD-9507-DBCB88D0A901}"/>
              </a:ext>
            </a:extLst>
          </p:cNvPr>
          <p:cNvSpPr/>
          <p:nvPr userDrawn="1"/>
        </p:nvSpPr>
        <p:spPr>
          <a:xfrm>
            <a:off x="10247404" y="1245055"/>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6A0F476-3AFC-49C2-9FED-0A0CBB380EBC}"/>
              </a:ext>
            </a:extLst>
          </p:cNvPr>
          <p:cNvSpPr>
            <a:spLocks noGrp="1"/>
          </p:cNvSpPr>
          <p:nvPr>
            <p:ph type="title"/>
          </p:nvPr>
        </p:nvSpPr>
        <p:spPr>
          <a:xfrm>
            <a:off x="246185" y="1993900"/>
            <a:ext cx="8335107" cy="1390308"/>
          </a:xfrm>
        </p:spPr>
        <p:txBody>
          <a:bodyPr lIns="91440" anchor="b"/>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E8B01D89-22A1-42B4-87EA-7EF6B0E87EC0}"/>
              </a:ext>
            </a:extLst>
          </p:cNvPr>
          <p:cNvSpPr>
            <a:spLocks noGrp="1"/>
          </p:cNvSpPr>
          <p:nvPr>
            <p:ph type="body" idx="1"/>
          </p:nvPr>
        </p:nvSpPr>
        <p:spPr>
          <a:xfrm>
            <a:off x="246185" y="3525497"/>
            <a:ext cx="7584953" cy="807646"/>
          </a:xfr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671D97D-6739-4E8B-9F0F-F4D881474F3C}"/>
              </a:ext>
            </a:extLst>
          </p:cNvPr>
          <p:cNvSpPr>
            <a:spLocks noGrp="1"/>
          </p:cNvSpPr>
          <p:nvPr>
            <p:ph type="dt" sz="half" idx="10"/>
          </p:nvPr>
        </p:nvSpPr>
        <p:spPr/>
        <p:txBody>
          <a:bodyPr/>
          <a:lstStyle/>
          <a:p>
            <a:fld id="{8A2D0064-AAF6-4091-BA60-DBB884E73FD7}" type="datetimeFigureOut">
              <a:rPr lang="en-US" smtClean="0"/>
              <a:t>10/14/2023</a:t>
            </a:fld>
            <a:endParaRPr lang="en-US"/>
          </a:p>
        </p:txBody>
      </p:sp>
    </p:spTree>
    <p:extLst>
      <p:ext uri="{BB962C8B-B14F-4D97-AF65-F5344CB8AC3E}">
        <p14:creationId xmlns:p14="http://schemas.microsoft.com/office/powerpoint/2010/main" val="326531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BAAF2E5-408E-4664-828D-707F062DB100}"/>
              </a:ext>
            </a:extLst>
          </p:cNvPr>
          <p:cNvPicPr>
            <a:picLocks noChangeAspect="1"/>
          </p:cNvPicPr>
          <p:nvPr userDrawn="1"/>
        </p:nvPicPr>
        <p:blipFill rotWithShape="1">
          <a:blip r:embed="rId2"/>
          <a:srcRect b="68122"/>
          <a:stretch/>
        </p:blipFill>
        <p:spPr>
          <a:xfrm>
            <a:off x="6407085" y="4989213"/>
            <a:ext cx="2529590" cy="683300"/>
          </a:xfrm>
          <a:prstGeom prst="rect">
            <a:avLst/>
          </a:prstGeom>
        </p:spPr>
      </p:pic>
      <p:sp>
        <p:nvSpPr>
          <p:cNvPr id="36" name="Rectangle 35">
            <a:extLst>
              <a:ext uri="{FF2B5EF4-FFF2-40B4-BE49-F238E27FC236}">
                <a16:creationId xmlns:a16="http://schemas.microsoft.com/office/drawing/2014/main" id="{28CC0736-00C6-4AC9-8DCE-5A4C39A74674}"/>
              </a:ext>
            </a:extLst>
          </p:cNvPr>
          <p:cNvSpPr/>
          <p:nvPr userDrawn="1"/>
        </p:nvSpPr>
        <p:spPr>
          <a:xfrm>
            <a:off x="8412818" y="1712029"/>
            <a:ext cx="470593" cy="1707131"/>
          </a:xfrm>
          <a:prstGeom prst="rect">
            <a:avLst/>
          </a:prstGeom>
          <a:gradFill flip="none" rotWithShape="1">
            <a:gsLst>
              <a:gs pos="0">
                <a:srgbClr val="2CCCD3"/>
              </a:gs>
              <a:gs pos="100000">
                <a:srgbClr val="2CCCD3">
                  <a:alpha val="2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37" name="Picture 36">
            <a:extLst>
              <a:ext uri="{FF2B5EF4-FFF2-40B4-BE49-F238E27FC236}">
                <a16:creationId xmlns:a16="http://schemas.microsoft.com/office/drawing/2014/main" id="{CD79DFEC-8AF6-4809-A7FE-978E1DC717CD}"/>
              </a:ext>
            </a:extLst>
          </p:cNvPr>
          <p:cNvPicPr>
            <a:picLocks noChangeAspect="1"/>
          </p:cNvPicPr>
          <p:nvPr userDrawn="1"/>
        </p:nvPicPr>
        <p:blipFill>
          <a:blip r:embed="rId3"/>
          <a:stretch>
            <a:fillRect/>
          </a:stretch>
        </p:blipFill>
        <p:spPr>
          <a:xfrm>
            <a:off x="8412818" y="1604637"/>
            <a:ext cx="470593" cy="108599"/>
          </a:xfrm>
          <a:prstGeom prst="rect">
            <a:avLst/>
          </a:prstGeom>
        </p:spPr>
      </p:pic>
      <p:sp>
        <p:nvSpPr>
          <p:cNvPr id="39" name="Rectangle 38">
            <a:extLst>
              <a:ext uri="{FF2B5EF4-FFF2-40B4-BE49-F238E27FC236}">
                <a16:creationId xmlns:a16="http://schemas.microsoft.com/office/drawing/2014/main" id="{45141845-2A5D-4387-B8BE-8467F3015D41}"/>
              </a:ext>
            </a:extLst>
          </p:cNvPr>
          <p:cNvSpPr/>
          <p:nvPr userDrawn="1"/>
        </p:nvSpPr>
        <p:spPr>
          <a:xfrm>
            <a:off x="10008674" y="3887395"/>
            <a:ext cx="172209" cy="2970605"/>
          </a:xfrm>
          <a:prstGeom prst="rect">
            <a:avLst/>
          </a:prstGeom>
          <a:solidFill>
            <a:srgbClr val="000000">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EA1C63F9-3FB8-48E3-8B56-9D4DA334A75C}"/>
              </a:ext>
            </a:extLst>
          </p:cNvPr>
          <p:cNvSpPr/>
          <p:nvPr userDrawn="1"/>
        </p:nvSpPr>
        <p:spPr>
          <a:xfrm>
            <a:off x="11181285" y="2103602"/>
            <a:ext cx="1010715" cy="3057195"/>
          </a:xfrm>
          <a:prstGeom prst="rect">
            <a:avLst/>
          </a:prstGeom>
          <a:solidFill>
            <a:srgbClr val="00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E1992B30-2EDE-4F96-B818-B9019B133B32}"/>
              </a:ext>
            </a:extLst>
          </p:cNvPr>
          <p:cNvSpPr/>
          <p:nvPr userDrawn="1"/>
        </p:nvSpPr>
        <p:spPr>
          <a:xfrm>
            <a:off x="9661926" y="225084"/>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BAE12440-DEEF-4869-907D-DBBBF06321FA}"/>
              </a:ext>
            </a:extLst>
          </p:cNvPr>
          <p:cNvSpPr/>
          <p:nvPr userDrawn="1"/>
        </p:nvSpPr>
        <p:spPr>
          <a:xfrm>
            <a:off x="-1" y="1993900"/>
            <a:ext cx="8591489" cy="3302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6A0F476-3AFC-49C2-9FED-0A0CBB380EBC}"/>
              </a:ext>
            </a:extLst>
          </p:cNvPr>
          <p:cNvSpPr>
            <a:spLocks noGrp="1"/>
          </p:cNvSpPr>
          <p:nvPr>
            <p:ph type="title"/>
          </p:nvPr>
        </p:nvSpPr>
        <p:spPr>
          <a:xfrm>
            <a:off x="246185" y="1993900"/>
            <a:ext cx="8335107" cy="1390308"/>
          </a:xfrm>
        </p:spPr>
        <p:txBody>
          <a:bodyPr lIns="91440" anchor="b"/>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E8B01D89-22A1-42B4-87EA-7EF6B0E87EC0}"/>
              </a:ext>
            </a:extLst>
          </p:cNvPr>
          <p:cNvSpPr>
            <a:spLocks noGrp="1"/>
          </p:cNvSpPr>
          <p:nvPr>
            <p:ph type="body" idx="1"/>
          </p:nvPr>
        </p:nvSpPr>
        <p:spPr>
          <a:xfrm>
            <a:off x="246185" y="3525497"/>
            <a:ext cx="7584953" cy="807646"/>
          </a:xfr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671D97D-6739-4E8B-9F0F-F4D881474F3C}"/>
              </a:ext>
            </a:extLst>
          </p:cNvPr>
          <p:cNvSpPr>
            <a:spLocks noGrp="1"/>
          </p:cNvSpPr>
          <p:nvPr>
            <p:ph type="dt" sz="half" idx="10"/>
          </p:nvPr>
        </p:nvSpPr>
        <p:spPr/>
        <p:txBody>
          <a:bodyPr/>
          <a:lstStyle/>
          <a:p>
            <a:fld id="{8A2D0064-AAF6-4091-BA60-DBB884E73FD7}" type="datetimeFigureOut">
              <a:rPr lang="en-US" smtClean="0"/>
              <a:t>10/14/2023</a:t>
            </a:fld>
            <a:endParaRPr lang="en-US"/>
          </a:p>
        </p:txBody>
      </p:sp>
    </p:spTree>
    <p:extLst>
      <p:ext uri="{BB962C8B-B14F-4D97-AF65-F5344CB8AC3E}">
        <p14:creationId xmlns:p14="http://schemas.microsoft.com/office/powerpoint/2010/main" val="133798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3">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DBEEF60-96D1-44FB-A57B-D60FCE6E6518}"/>
              </a:ext>
            </a:extLst>
          </p:cNvPr>
          <p:cNvPicPr>
            <a:picLocks noChangeAspect="1"/>
          </p:cNvPicPr>
          <p:nvPr userDrawn="1"/>
        </p:nvPicPr>
        <p:blipFill rotWithShape="1">
          <a:blip r:embed="rId2"/>
          <a:srcRect b="68122"/>
          <a:stretch/>
        </p:blipFill>
        <p:spPr>
          <a:xfrm>
            <a:off x="643571" y="1652250"/>
            <a:ext cx="2529590" cy="683300"/>
          </a:xfrm>
          <a:prstGeom prst="rect">
            <a:avLst/>
          </a:prstGeom>
        </p:spPr>
      </p:pic>
      <p:sp>
        <p:nvSpPr>
          <p:cNvPr id="21" name="Rectangle 20">
            <a:extLst>
              <a:ext uri="{FF2B5EF4-FFF2-40B4-BE49-F238E27FC236}">
                <a16:creationId xmlns:a16="http://schemas.microsoft.com/office/drawing/2014/main" id="{20F6841A-4691-4FC9-B225-C953FE5CFC3C}"/>
              </a:ext>
            </a:extLst>
          </p:cNvPr>
          <p:cNvSpPr/>
          <p:nvPr userDrawn="1"/>
        </p:nvSpPr>
        <p:spPr>
          <a:xfrm>
            <a:off x="8086130" y="5101687"/>
            <a:ext cx="1010715" cy="595309"/>
          </a:xfrm>
          <a:prstGeom prst="rect">
            <a:avLst/>
          </a:prstGeom>
          <a:gradFill>
            <a:gsLst>
              <a:gs pos="0">
                <a:srgbClr val="9063CD"/>
              </a:gs>
              <a:gs pos="100000">
                <a:srgbClr val="9063CD">
                  <a:alpha val="20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22" name="Picture 21">
            <a:extLst>
              <a:ext uri="{FF2B5EF4-FFF2-40B4-BE49-F238E27FC236}">
                <a16:creationId xmlns:a16="http://schemas.microsoft.com/office/drawing/2014/main" id="{8839150B-11DC-4E0B-89BB-8D8E3926A833}"/>
              </a:ext>
            </a:extLst>
          </p:cNvPr>
          <p:cNvPicPr>
            <a:picLocks noChangeAspect="1"/>
          </p:cNvPicPr>
          <p:nvPr userDrawn="1"/>
        </p:nvPicPr>
        <p:blipFill>
          <a:blip r:embed="rId3"/>
          <a:stretch>
            <a:fillRect/>
          </a:stretch>
        </p:blipFill>
        <p:spPr>
          <a:xfrm>
            <a:off x="8086130" y="4868879"/>
            <a:ext cx="1010715" cy="233243"/>
          </a:xfrm>
          <a:prstGeom prst="rect">
            <a:avLst/>
          </a:prstGeom>
        </p:spPr>
      </p:pic>
      <p:sp>
        <p:nvSpPr>
          <p:cNvPr id="23" name="Rectangle 22">
            <a:extLst>
              <a:ext uri="{FF2B5EF4-FFF2-40B4-BE49-F238E27FC236}">
                <a16:creationId xmlns:a16="http://schemas.microsoft.com/office/drawing/2014/main" id="{87994934-8194-4489-A91B-0A9DB0208AB4}"/>
              </a:ext>
            </a:extLst>
          </p:cNvPr>
          <p:cNvSpPr/>
          <p:nvPr userDrawn="1"/>
        </p:nvSpPr>
        <p:spPr>
          <a:xfrm>
            <a:off x="10494446" y="508597"/>
            <a:ext cx="172209" cy="2970605"/>
          </a:xfrm>
          <a:prstGeom prst="rect">
            <a:avLst/>
          </a:prstGeom>
          <a:solidFill>
            <a:srgbClr val="000000">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A34E53E7-296E-4326-AB49-BE2C1612D115}"/>
              </a:ext>
            </a:extLst>
          </p:cNvPr>
          <p:cNvSpPr/>
          <p:nvPr userDrawn="1"/>
        </p:nvSpPr>
        <p:spPr>
          <a:xfrm>
            <a:off x="10075192" y="3800805"/>
            <a:ext cx="1010715" cy="3057195"/>
          </a:xfrm>
          <a:prstGeom prst="rect">
            <a:avLst/>
          </a:prstGeom>
          <a:solidFill>
            <a:srgbClr val="00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5" name="Rectangle 24">
            <a:extLst>
              <a:ext uri="{FF2B5EF4-FFF2-40B4-BE49-F238E27FC236}">
                <a16:creationId xmlns:a16="http://schemas.microsoft.com/office/drawing/2014/main" id="{E5AC4CE6-73DE-4EDE-AE8E-EF05C6AC85BE}"/>
              </a:ext>
            </a:extLst>
          </p:cNvPr>
          <p:cNvSpPr/>
          <p:nvPr userDrawn="1"/>
        </p:nvSpPr>
        <p:spPr>
          <a:xfrm>
            <a:off x="11673043" y="1136271"/>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BAE12440-DEEF-4869-907D-DBBBF06321FA}"/>
              </a:ext>
            </a:extLst>
          </p:cNvPr>
          <p:cNvSpPr/>
          <p:nvPr userDrawn="1"/>
        </p:nvSpPr>
        <p:spPr>
          <a:xfrm>
            <a:off x="-1" y="1993900"/>
            <a:ext cx="8591489" cy="3302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6A0F476-3AFC-49C2-9FED-0A0CBB380EBC}"/>
              </a:ext>
            </a:extLst>
          </p:cNvPr>
          <p:cNvSpPr>
            <a:spLocks noGrp="1"/>
          </p:cNvSpPr>
          <p:nvPr>
            <p:ph type="title"/>
          </p:nvPr>
        </p:nvSpPr>
        <p:spPr>
          <a:xfrm>
            <a:off x="246185" y="1993900"/>
            <a:ext cx="8335107" cy="1390308"/>
          </a:xfrm>
        </p:spPr>
        <p:txBody>
          <a:bodyPr lIns="91440" anchor="b"/>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E8B01D89-22A1-42B4-87EA-7EF6B0E87EC0}"/>
              </a:ext>
            </a:extLst>
          </p:cNvPr>
          <p:cNvSpPr>
            <a:spLocks noGrp="1"/>
          </p:cNvSpPr>
          <p:nvPr>
            <p:ph type="body" idx="1"/>
          </p:nvPr>
        </p:nvSpPr>
        <p:spPr>
          <a:xfrm>
            <a:off x="246185" y="3525497"/>
            <a:ext cx="7584953" cy="807646"/>
          </a:xfr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671D97D-6739-4E8B-9F0F-F4D881474F3C}"/>
              </a:ext>
            </a:extLst>
          </p:cNvPr>
          <p:cNvSpPr>
            <a:spLocks noGrp="1"/>
          </p:cNvSpPr>
          <p:nvPr>
            <p:ph type="dt" sz="half" idx="10"/>
          </p:nvPr>
        </p:nvSpPr>
        <p:spPr/>
        <p:txBody>
          <a:bodyPr/>
          <a:lstStyle/>
          <a:p>
            <a:fld id="{8A2D0064-AAF6-4091-BA60-DBB884E73FD7}" type="datetimeFigureOut">
              <a:rPr lang="en-US" smtClean="0"/>
              <a:t>10/14/2023</a:t>
            </a:fld>
            <a:endParaRPr lang="en-US"/>
          </a:p>
        </p:txBody>
      </p:sp>
    </p:spTree>
    <p:extLst>
      <p:ext uri="{BB962C8B-B14F-4D97-AF65-F5344CB8AC3E}">
        <p14:creationId xmlns:p14="http://schemas.microsoft.com/office/powerpoint/2010/main" val="210335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499920"/>
            <a:ext cx="5480934" cy="4629150"/>
          </a:xfrm>
        </p:spPr>
        <p:txBody>
          <a:body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1499920"/>
            <a:ext cx="5490713" cy="4629150"/>
          </a:xfrm>
        </p:spPr>
        <p:txBody>
          <a:body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10/14/2023</a:t>
            </a:fld>
            <a:endParaRPr lang="en-US"/>
          </a:p>
        </p:txBody>
      </p:sp>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98171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1" y="2028290"/>
            <a:ext cx="5455101" cy="4143910"/>
          </a:xfrm>
        </p:spPr>
        <p:txBody>
          <a:body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2028290"/>
            <a:ext cx="5464834" cy="4143910"/>
          </a:xfrm>
        </p:spPr>
        <p:txBody>
          <a:body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10/14/2023</a:t>
            </a:fld>
            <a:endParaRPr lang="en-US"/>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3011" y="1422132"/>
            <a:ext cx="5464834" cy="492125"/>
          </a:xfrm>
        </p:spPr>
        <p:txBody>
          <a:bodyPr anchor="b" anchorCtr="0"/>
          <a:lstStyle>
            <a:lvl1pPr marL="0" indent="0">
              <a:buNone/>
              <a:defRPr sz="2400" b="1"/>
            </a:lvl1pPr>
          </a:lstStyle>
          <a:p>
            <a:pPr lvl="0"/>
            <a:r>
              <a:rPr lang="en-US" dirty="0"/>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6172200" y="1422132"/>
            <a:ext cx="5464834" cy="492125"/>
          </a:xfrm>
        </p:spPr>
        <p:txBody>
          <a:bodyPr anchor="b" anchorCtr="0"/>
          <a:lstStyle>
            <a:lvl1pPr marL="0" indent="0">
              <a:buNone/>
              <a:defRPr sz="2400" b="1"/>
            </a:lvl1pPr>
          </a:lstStyle>
          <a:p>
            <a:pPr lvl="0"/>
            <a:r>
              <a:rPr lang="en-US" dirty="0"/>
              <a:t>Click to edit Master text styles</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4896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2002412"/>
            <a:ext cx="3723687" cy="4169788"/>
          </a:xfrm>
        </p:spPr>
        <p:txBody>
          <a:bodyPr rIns="0"/>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2002412"/>
            <a:ext cx="3733800" cy="4169788"/>
          </a:xfrm>
        </p:spPr>
        <p:txBody>
          <a:bodyPr rIns="0"/>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10/14/2023</a:t>
            </a:fld>
            <a:endParaRPr lang="en-US"/>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7" y="1366570"/>
            <a:ext cx="3723774" cy="492125"/>
          </a:xfrm>
        </p:spPr>
        <p:txBody>
          <a:bodyPr rIns="0" anchor="b" anchorCtr="0"/>
          <a:lstStyle>
            <a:lvl1pPr marL="0" indent="0">
              <a:buNone/>
              <a:defRPr sz="2000" b="1"/>
            </a:lvl1pPr>
          </a:lstStyle>
          <a:p>
            <a:pPr lvl="0"/>
            <a:r>
              <a:rPr lang="en-US" dirty="0"/>
              <a:t>Click to edit Master text</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1" y="1366570"/>
            <a:ext cx="3733800" cy="492125"/>
          </a:xfrm>
        </p:spPr>
        <p:txBody>
          <a:bodyPr rIns="0" anchor="b" anchorCtr="0"/>
          <a:lstStyle>
            <a:lvl1pPr marL="0" indent="0">
              <a:buNone/>
              <a:defRPr sz="2000" b="1"/>
            </a:lvl1pPr>
          </a:lstStyle>
          <a:p>
            <a:pPr lvl="0"/>
            <a:r>
              <a:rPr lang="en-US" dirty="0"/>
              <a:t>Click to edit Master text</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1" y="2002412"/>
            <a:ext cx="3733800" cy="4169788"/>
          </a:xfrm>
        </p:spPr>
        <p:txBody>
          <a:bodyPr rIns="0"/>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1" y="1366570"/>
            <a:ext cx="3733800" cy="492125"/>
          </a:xfrm>
        </p:spPr>
        <p:txBody>
          <a:bodyPr rIns="0" anchor="b" anchorCtr="0"/>
          <a:lstStyle>
            <a:lvl1pPr marL="0" indent="0">
              <a:buNone/>
              <a:defRPr sz="2000" b="1"/>
            </a:lvl1pPr>
          </a:lstStyle>
          <a:p>
            <a:pPr lvl="0"/>
            <a:r>
              <a:rPr lang="en-US" dirty="0"/>
              <a:t>Click to edit Master text</a:t>
            </a:r>
          </a:p>
        </p:txBody>
      </p:sp>
    </p:spTree>
    <p:extLst>
      <p:ext uri="{BB962C8B-B14F-4D97-AF65-F5344CB8AC3E}">
        <p14:creationId xmlns:p14="http://schemas.microsoft.com/office/powerpoint/2010/main" val="327581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509445"/>
            <a:ext cx="3723688" cy="4662755"/>
          </a:xfrm>
        </p:spPr>
        <p:txBody>
          <a:bodyPr/>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1509445"/>
            <a:ext cx="3733800" cy="4662755"/>
          </a:xfrm>
        </p:spPr>
        <p:txBody>
          <a:bodyPr/>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10/14/2023</a:t>
            </a:fld>
            <a:endParaRPr lang="en-US"/>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0" y="1509445"/>
            <a:ext cx="3733800" cy="4662755"/>
          </a:xfrm>
        </p:spPr>
        <p:txBody>
          <a:bodyPr/>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8607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10/14/2023</a:t>
            </a:fld>
            <a:endParaRPr lang="en-US"/>
          </a:p>
        </p:txBody>
      </p:sp>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42900" y="1562100"/>
            <a:ext cx="7620000" cy="4610100"/>
          </a:xfrm>
        </p:spPr>
        <p:txBody>
          <a:bodyPr/>
          <a:lstStyle>
            <a:lvl1pPr marL="0" indent="0" algn="ctr">
              <a:buNone/>
              <a:defRPr/>
            </a:lvl1pPr>
          </a:lstStyle>
          <a:p>
            <a:endParaRPr lang="en-US"/>
          </a:p>
        </p:txBody>
      </p:sp>
      <p:sp>
        <p:nvSpPr>
          <p:cNvPr id="7" name="Content Placeholder 3">
            <a:extLst>
              <a:ext uri="{FF2B5EF4-FFF2-40B4-BE49-F238E27FC236}">
                <a16:creationId xmlns:a16="http://schemas.microsoft.com/office/drawing/2014/main" id="{F5A8147F-1D62-4A82-AEBB-01BCA8FC32C6}"/>
              </a:ext>
            </a:extLst>
          </p:cNvPr>
          <p:cNvSpPr>
            <a:spLocks noGrp="1"/>
          </p:cNvSpPr>
          <p:nvPr>
            <p:ph sz="half" idx="14"/>
          </p:nvPr>
        </p:nvSpPr>
        <p:spPr>
          <a:xfrm>
            <a:off x="8115300" y="1509445"/>
            <a:ext cx="3733800" cy="4662755"/>
          </a:xfrm>
        </p:spPr>
        <p:txBody>
          <a:bodyPr/>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954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8115300" y="1517172"/>
            <a:ext cx="3733800" cy="4655028"/>
          </a:xfrm>
        </p:spPr>
        <p:txBody>
          <a:bodyPr/>
          <a:lstStyle>
            <a:lvl1pPr marL="0" indent="0">
              <a:buNone/>
              <a:defRPr sz="2000"/>
            </a:lvl1pPr>
            <a:lvl2pPr>
              <a:defRPr sz="1600"/>
            </a:lvl2pPr>
            <a:lvl3pPr>
              <a:defRPr sz="1400"/>
            </a:lvl3pPr>
          </a:lstStyle>
          <a:p>
            <a:pPr lvl="0"/>
            <a:r>
              <a:rPr lang="en-US" dirty="0"/>
              <a:t>Click to edit Master text styles</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10/14/2023</a:t>
            </a:fld>
            <a:endParaRPr lang="en-US"/>
          </a:p>
        </p:txBody>
      </p:sp>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42900" y="1557070"/>
            <a:ext cx="7620000" cy="4615130"/>
          </a:xfrm>
        </p:spPr>
        <p:txBody>
          <a:bodyPr/>
          <a:lstStyle>
            <a:lvl1pPr marL="0" indent="0" algn="ctr">
              <a:buNone/>
              <a:defRPr/>
            </a:lvl1pPr>
          </a:lstStyle>
          <a:p>
            <a:endParaRPr lang="en-US"/>
          </a:p>
        </p:txBody>
      </p:sp>
    </p:spTree>
    <p:extLst>
      <p:ext uri="{BB962C8B-B14F-4D97-AF65-F5344CB8AC3E}">
        <p14:creationId xmlns:p14="http://schemas.microsoft.com/office/powerpoint/2010/main" val="194321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harts with Headers">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7D553573-BD36-4B83-A939-3AD41C6CBAD2}"/>
              </a:ext>
            </a:extLst>
          </p:cNvPr>
          <p:cNvSpPr>
            <a:spLocks noGrp="1"/>
          </p:cNvSpPr>
          <p:nvPr>
            <p:ph type="chart" sz="quarter" idx="16"/>
          </p:nvPr>
        </p:nvSpPr>
        <p:spPr>
          <a:xfrm>
            <a:off x="342900" y="2071420"/>
            <a:ext cx="3733800" cy="4100780"/>
          </a:xfrm>
        </p:spPr>
        <p:txBody>
          <a:bodyPr/>
          <a:lstStyle>
            <a:lvl1pPr marL="0" indent="0" algn="ctr">
              <a:buNone/>
              <a:defRPr/>
            </a:lvl1pPr>
          </a:lstStyle>
          <a:p>
            <a:endParaRPr lang="en-US"/>
          </a:p>
        </p:txBody>
      </p:sp>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10/14/2023</a:t>
            </a:fld>
            <a:endParaRPr lang="en-US"/>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6" y="1375196"/>
            <a:ext cx="3723773" cy="492125"/>
          </a:xfrm>
        </p:spPr>
        <p:txBody>
          <a:bodyPr anchor="b" anchorCtr="0"/>
          <a:lstStyle>
            <a:lvl1pPr marL="0" indent="0">
              <a:buNone/>
              <a:defRPr sz="2000" b="1"/>
            </a:lvl1pPr>
          </a:lstStyle>
          <a:p>
            <a:pPr lvl="0"/>
            <a:r>
              <a:rPr lang="en-US" dirty="0"/>
              <a:t>Click to edit Master text</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0" y="1375196"/>
            <a:ext cx="3733800" cy="492125"/>
          </a:xfrm>
        </p:spPr>
        <p:txBody>
          <a:bodyPr anchor="b" anchorCtr="0"/>
          <a:lstStyle>
            <a:lvl1pPr marL="0" indent="0">
              <a:buNone/>
              <a:defRPr sz="2000" b="1"/>
            </a:lvl1pPr>
          </a:lstStyle>
          <a:p>
            <a:pPr lvl="0"/>
            <a:r>
              <a:rPr lang="en-US" dirty="0"/>
              <a:t>Click to edit Master text</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0" y="1375196"/>
            <a:ext cx="3736556" cy="492125"/>
          </a:xfrm>
        </p:spPr>
        <p:txBody>
          <a:bodyPr anchor="b" anchorCtr="0"/>
          <a:lstStyle>
            <a:lvl1pPr marL="0" indent="0">
              <a:buNone/>
              <a:defRPr sz="2000" b="1"/>
            </a:lvl1pPr>
          </a:lstStyle>
          <a:p>
            <a:pPr lvl="0"/>
            <a:r>
              <a:rPr lang="en-US" dirty="0"/>
              <a:t>Click to edit Master text</a:t>
            </a:r>
          </a:p>
        </p:txBody>
      </p:sp>
      <p:sp>
        <p:nvSpPr>
          <p:cNvPr id="13" name="Chart Placeholder 7">
            <a:extLst>
              <a:ext uri="{FF2B5EF4-FFF2-40B4-BE49-F238E27FC236}">
                <a16:creationId xmlns:a16="http://schemas.microsoft.com/office/drawing/2014/main" id="{2E285876-A655-41E8-8841-88866793FE01}"/>
              </a:ext>
            </a:extLst>
          </p:cNvPr>
          <p:cNvSpPr>
            <a:spLocks noGrp="1"/>
          </p:cNvSpPr>
          <p:nvPr>
            <p:ph type="chart" sz="quarter" idx="17"/>
          </p:nvPr>
        </p:nvSpPr>
        <p:spPr>
          <a:xfrm>
            <a:off x="4229100" y="2071420"/>
            <a:ext cx="3733800" cy="4100780"/>
          </a:xfrm>
        </p:spPr>
        <p:txBody>
          <a:bodyPr/>
          <a:lstStyle>
            <a:lvl1pPr marL="0" indent="0" algn="ctr">
              <a:buNone/>
              <a:defRPr/>
            </a:lvl1pPr>
          </a:lstStyle>
          <a:p>
            <a:endParaRPr lang="en-US"/>
          </a:p>
        </p:txBody>
      </p:sp>
      <p:sp>
        <p:nvSpPr>
          <p:cNvPr id="14" name="Chart Placeholder 7">
            <a:extLst>
              <a:ext uri="{FF2B5EF4-FFF2-40B4-BE49-F238E27FC236}">
                <a16:creationId xmlns:a16="http://schemas.microsoft.com/office/drawing/2014/main" id="{FFE2177E-7283-40BD-BA34-D67966CBEB0E}"/>
              </a:ext>
            </a:extLst>
          </p:cNvPr>
          <p:cNvSpPr>
            <a:spLocks noGrp="1"/>
          </p:cNvSpPr>
          <p:nvPr>
            <p:ph type="chart" sz="quarter" idx="18"/>
          </p:nvPr>
        </p:nvSpPr>
        <p:spPr>
          <a:xfrm>
            <a:off x="8115300" y="2071420"/>
            <a:ext cx="3733800" cy="4100780"/>
          </a:xfrm>
        </p:spPr>
        <p:txBody>
          <a:bodyPr/>
          <a:lstStyle>
            <a:lvl1pPr marL="0" indent="0" algn="ctr">
              <a:buNone/>
              <a:defRPr/>
            </a:lvl1pPr>
          </a:lstStyle>
          <a:p>
            <a:endParaRPr lang="en-US"/>
          </a:p>
        </p:txBody>
      </p:sp>
    </p:spTree>
    <p:extLst>
      <p:ext uri="{BB962C8B-B14F-4D97-AF65-F5344CB8AC3E}">
        <p14:creationId xmlns:p14="http://schemas.microsoft.com/office/powerpoint/2010/main" val="25528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10/14/2023</a:t>
            </a:fld>
            <a:endParaRPr lang="en-US"/>
          </a:p>
        </p:txBody>
      </p:sp>
    </p:spTree>
    <p:extLst>
      <p:ext uri="{BB962C8B-B14F-4D97-AF65-F5344CB8AC3E}">
        <p14:creationId xmlns:p14="http://schemas.microsoft.com/office/powerpoint/2010/main" val="290705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4F3D-E720-4674-B479-2DAE0018C2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0C9E6A-BF2B-4717-89E7-181422997917}"/>
              </a:ext>
            </a:extLst>
          </p:cNvPr>
          <p:cNvSpPr>
            <a:spLocks noGrp="1"/>
          </p:cNvSpPr>
          <p:nvPr>
            <p:ph type="dt" sz="half" idx="10"/>
          </p:nvPr>
        </p:nvSpPr>
        <p:spPr/>
        <p:txBody>
          <a:bodyPr/>
          <a:lstStyle/>
          <a:p>
            <a:fld id="{8A2D0064-AAF6-4091-BA60-DBB884E73FD7}" type="datetimeFigureOut">
              <a:rPr lang="en-US" smtClean="0"/>
              <a:t>10/14/2023</a:t>
            </a:fld>
            <a:endParaRPr lang="en-US"/>
          </a:p>
        </p:txBody>
      </p:sp>
    </p:spTree>
    <p:extLst>
      <p:ext uri="{BB962C8B-B14F-4D97-AF65-F5344CB8AC3E}">
        <p14:creationId xmlns:p14="http://schemas.microsoft.com/office/powerpoint/2010/main" val="146015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10/14/2023</a:t>
            </a:fld>
            <a:endParaRPr lang="en-US"/>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03654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878BF-7168-4DEA-AA10-E8BCE204FDDC}"/>
              </a:ext>
            </a:extLst>
          </p:cNvPr>
          <p:cNvSpPr>
            <a:spLocks noGrp="1"/>
          </p:cNvSpPr>
          <p:nvPr>
            <p:ph type="dt" sz="half" idx="10"/>
          </p:nvPr>
        </p:nvSpPr>
        <p:spPr/>
        <p:txBody>
          <a:bodyPr/>
          <a:lstStyle/>
          <a:p>
            <a:fld id="{8A2D0064-AAF6-4091-BA60-DBB884E73FD7}" type="datetimeFigureOut">
              <a:rPr lang="en-US" smtClean="0"/>
              <a:t>10/14/2023</a:t>
            </a:fld>
            <a:endParaRPr lang="en-US"/>
          </a:p>
        </p:txBody>
      </p:sp>
    </p:spTree>
    <p:extLst>
      <p:ext uri="{BB962C8B-B14F-4D97-AF65-F5344CB8AC3E}">
        <p14:creationId xmlns:p14="http://schemas.microsoft.com/office/powerpoint/2010/main" val="318909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Closing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878BF-7168-4DEA-AA10-E8BCE204FDDC}"/>
              </a:ext>
            </a:extLst>
          </p:cNvPr>
          <p:cNvSpPr>
            <a:spLocks noGrp="1"/>
          </p:cNvSpPr>
          <p:nvPr>
            <p:ph type="dt" sz="half" idx="10"/>
          </p:nvPr>
        </p:nvSpPr>
        <p:spPr/>
        <p:txBody>
          <a:bodyPr/>
          <a:lstStyle/>
          <a:p>
            <a:fld id="{8A2D0064-AAF6-4091-BA60-DBB884E73FD7}" type="datetimeFigureOut">
              <a:rPr lang="en-US" smtClean="0"/>
              <a:t>10/14/2023</a:t>
            </a:fld>
            <a:endParaRPr lang="en-US"/>
          </a:p>
        </p:txBody>
      </p:sp>
      <p:pic>
        <p:nvPicPr>
          <p:cNvPr id="3" name="Picture 2">
            <a:extLst>
              <a:ext uri="{FF2B5EF4-FFF2-40B4-BE49-F238E27FC236}">
                <a16:creationId xmlns:a16="http://schemas.microsoft.com/office/drawing/2014/main" id="{72594D60-72FB-41A9-BFF6-815EFFB77C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9008" y="3193623"/>
            <a:ext cx="4113984" cy="470755"/>
          </a:xfrm>
          <a:prstGeom prst="rect">
            <a:avLst/>
          </a:prstGeom>
        </p:spPr>
      </p:pic>
      <p:pic>
        <p:nvPicPr>
          <p:cNvPr id="5" name="Picture 4">
            <a:extLst>
              <a:ext uri="{FF2B5EF4-FFF2-40B4-BE49-F238E27FC236}">
                <a16:creationId xmlns:a16="http://schemas.microsoft.com/office/drawing/2014/main" id="{8B9CEC1E-33C1-4534-9A4D-F76CD281FDB2}"/>
              </a:ext>
            </a:extLst>
          </p:cNvPr>
          <p:cNvPicPr>
            <a:picLocks noChangeAspect="1"/>
          </p:cNvPicPr>
          <p:nvPr userDrawn="1"/>
        </p:nvPicPr>
        <p:blipFill>
          <a:blip r:embed="rId3"/>
          <a:stretch>
            <a:fillRect/>
          </a:stretch>
        </p:blipFill>
        <p:spPr>
          <a:xfrm flipH="1" flipV="1">
            <a:off x="11216640" y="-8626"/>
            <a:ext cx="975360" cy="225084"/>
          </a:xfrm>
          <a:prstGeom prst="rect">
            <a:avLst/>
          </a:prstGeom>
        </p:spPr>
      </p:pic>
    </p:spTree>
    <p:extLst>
      <p:ext uri="{BB962C8B-B14F-4D97-AF65-F5344CB8AC3E}">
        <p14:creationId xmlns:p14="http://schemas.microsoft.com/office/powerpoint/2010/main" val="42174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p:txBody>
          <a:bodyPr/>
          <a:lstStyle>
            <a:lvl1pPr marL="0" indent="0">
              <a:buNone/>
              <a:defRPr/>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10/14/2023</a:t>
            </a:fld>
            <a:endParaRPr lang="en-US"/>
          </a:p>
        </p:txBody>
      </p:sp>
    </p:spTree>
    <p:extLst>
      <p:ext uri="{BB962C8B-B14F-4D97-AF65-F5344CB8AC3E}">
        <p14:creationId xmlns:p14="http://schemas.microsoft.com/office/powerpoint/2010/main" val="212482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10/14/2023</a:t>
            </a:fld>
            <a:endParaRPr lang="en-US"/>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5054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Sub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p:txBody>
          <a:bodyPr/>
          <a:lstStyle>
            <a:lvl1pPr marL="0" indent="0">
              <a:buNone/>
              <a:defRPr/>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10/14/2023</a:t>
            </a:fld>
            <a:endParaRPr lang="en-US"/>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37774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8115300" y="1518855"/>
            <a:ext cx="3742426" cy="4351338"/>
          </a:xfrm>
        </p:spPr>
        <p:txBody>
          <a:bodyPr/>
          <a:lstStyle>
            <a:lvl1pPr marL="0" indent="0">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10/14/2023</a:t>
            </a:fld>
            <a:endParaRPr lang="en-US"/>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2100"/>
            <a:ext cx="7620000" cy="4610100"/>
          </a:xfrm>
          <a:solidFill>
            <a:schemeClr val="bg1"/>
          </a:solidFill>
        </p:spPr>
        <p:txBody>
          <a:bodyPr/>
          <a:lstStyle>
            <a:lvl1pPr marL="0" indent="0" algn="ctr">
              <a:buNone/>
              <a:defRPr/>
            </a:lvl1pPr>
          </a:lstStyle>
          <a:p>
            <a:endParaRPr lang="en-US"/>
          </a:p>
        </p:txBody>
      </p:sp>
    </p:spTree>
    <p:extLst>
      <p:ext uri="{BB962C8B-B14F-4D97-AF65-F5344CB8AC3E}">
        <p14:creationId xmlns:p14="http://schemas.microsoft.com/office/powerpoint/2010/main" val="92226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147095"/>
            <a:ext cx="5676900" cy="981171"/>
          </a:xfrm>
        </p:spPr>
        <p:txBody>
          <a:bodyPr lIns="91440" tIns="182880" rIns="45720"/>
          <a:lstStyle>
            <a:lvl1pPr marL="0" indent="0">
              <a:spcBef>
                <a:spcPts val="60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10/14/2023</a:t>
            </a:fld>
            <a:endParaRPr lang="en-US"/>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5676900" cy="3581400"/>
          </a:xfrm>
          <a:solidFill>
            <a:schemeClr val="bg1"/>
          </a:solidFill>
        </p:spPr>
        <p:txBody>
          <a:bodyPr/>
          <a:lstStyle>
            <a:lvl1pPr marL="0" indent="0" algn="ctr">
              <a:buNone/>
              <a:defRPr/>
            </a:lvl1pPr>
          </a:lstStyle>
          <a:p>
            <a:endParaRPr lang="en-US"/>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6172200" y="5147095"/>
            <a:ext cx="5676900" cy="981171"/>
          </a:xfrm>
        </p:spPr>
        <p:txBody>
          <a:bodyPr lIns="91440" tIns="182880" rIns="45720"/>
          <a:lstStyle>
            <a:lvl1pPr marL="0" indent="0">
              <a:spcBef>
                <a:spcPts val="600"/>
              </a:spcBef>
              <a:buNone/>
              <a:defRPr sz="1800"/>
            </a:lvl1pPr>
          </a:lstStyle>
          <a:p>
            <a:pPr lvl="0"/>
            <a:r>
              <a:rPr lang="en-US" dirty="0"/>
              <a:t>Click to edit Master text styles</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6172200" y="1565696"/>
            <a:ext cx="5676900" cy="3581400"/>
          </a:xfrm>
          <a:solidFill>
            <a:schemeClr val="bg1"/>
          </a:solidFill>
        </p:spPr>
        <p:txBody>
          <a:bodyPr/>
          <a:lstStyle>
            <a:lvl1pPr marL="0" indent="0" algn="ctr">
              <a:buNone/>
              <a:defRPr/>
            </a:lvl1pPr>
          </a:lstStyle>
          <a:p>
            <a:endParaRPr lang="en-US"/>
          </a:p>
        </p:txBody>
      </p:sp>
    </p:spTree>
    <p:extLst>
      <p:ext uri="{BB962C8B-B14F-4D97-AF65-F5344CB8AC3E}">
        <p14:creationId xmlns:p14="http://schemas.microsoft.com/office/powerpoint/2010/main" val="1649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ee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3721182" cy="3470114"/>
          </a:xfrm>
          <a:solidFill>
            <a:schemeClr val="bg1"/>
          </a:solidFill>
        </p:spPr>
        <p:txBody>
          <a:bodyPr/>
          <a:lstStyle>
            <a:lvl1pPr marL="0" indent="0" algn="ctr">
              <a:buNone/>
              <a:defRPr/>
            </a:lvl1pPr>
          </a:lstStyle>
          <a:p>
            <a:endParaRPr lang="en-US"/>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4235409" y="1565696"/>
            <a:ext cx="3721182" cy="3470114"/>
          </a:xfrm>
          <a:solidFill>
            <a:schemeClr val="bg1"/>
          </a:solidFill>
        </p:spPr>
        <p:txBody>
          <a:bodyPr/>
          <a:lstStyle>
            <a:lvl1pPr marL="0" indent="0" algn="ctr">
              <a:buNone/>
              <a:defRPr/>
            </a:lvl1pPr>
          </a:lstStyle>
          <a:p>
            <a:endParaRPr lang="en-US"/>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8127918" y="5043219"/>
            <a:ext cx="3721182" cy="981171"/>
          </a:xfrm>
        </p:spPr>
        <p:txBody>
          <a:bodyPr lIns="91440" tIns="182880" rIns="45720"/>
          <a:lstStyle>
            <a:lvl1pPr marL="0" indent="0">
              <a:spcBef>
                <a:spcPts val="600"/>
              </a:spcBef>
              <a:buNone/>
              <a:defRPr sz="1800"/>
            </a:lvl1pPr>
          </a:lstStyle>
          <a:p>
            <a:pPr lvl="0"/>
            <a:r>
              <a:rPr lang="en-US" dirty="0"/>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8127918" y="1565696"/>
            <a:ext cx="3721182" cy="3470114"/>
          </a:xfrm>
          <a:solidFill>
            <a:schemeClr val="bg1"/>
          </a:solidFill>
        </p:spPr>
        <p:txBody>
          <a:bodyPr/>
          <a:lstStyle>
            <a:lvl1pPr marL="0" indent="0" algn="ctr">
              <a:buNone/>
              <a:defRPr/>
            </a:lvl1pPr>
          </a:lstStyle>
          <a:p>
            <a:endParaRPr lang="en-US"/>
          </a:p>
        </p:txBody>
      </p:sp>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043219"/>
            <a:ext cx="3721182" cy="981171"/>
          </a:xfrm>
        </p:spPr>
        <p:txBody>
          <a:bodyPr lIns="91440" tIns="182880" rIns="45720"/>
          <a:lstStyle>
            <a:lvl1pPr marL="0" indent="0">
              <a:spcBef>
                <a:spcPts val="60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10/14/2023</a:t>
            </a:fld>
            <a:endParaRPr lang="en-US"/>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4235409" y="5043219"/>
            <a:ext cx="3721182" cy="981171"/>
          </a:xfrm>
        </p:spPr>
        <p:txBody>
          <a:bodyPr lIns="91440" tIns="182880" rIns="45720"/>
          <a:lstStyle>
            <a:lvl1pPr marL="0" indent="0">
              <a:spcBef>
                <a:spcPts val="600"/>
              </a:spcBef>
              <a:buNone/>
              <a:defRPr sz="1800"/>
            </a:lvl1pPr>
          </a:lstStyle>
          <a:p>
            <a:pPr lvl="0"/>
            <a:r>
              <a:rPr lang="en-US" dirty="0"/>
              <a:t>Click to edit Master text styles</a:t>
            </a:r>
          </a:p>
        </p:txBody>
      </p:sp>
    </p:spTree>
    <p:extLst>
      <p:ext uri="{BB962C8B-B14F-4D97-AF65-F5344CB8AC3E}">
        <p14:creationId xmlns:p14="http://schemas.microsoft.com/office/powerpoint/2010/main" val="340944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2762250" cy="2575881"/>
          </a:xfrm>
          <a:solidFill>
            <a:schemeClr val="bg1"/>
          </a:solidFill>
        </p:spPr>
        <p:txBody>
          <a:bodyPr/>
          <a:lstStyle>
            <a:lvl1pPr marL="0" indent="0" algn="ctr">
              <a:buNone/>
              <a:defRPr/>
            </a:lvl1pPr>
          </a:lstStyle>
          <a:p>
            <a:endParaRPr lang="en-US"/>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3257550" y="1565696"/>
            <a:ext cx="2762250" cy="2575881"/>
          </a:xfrm>
          <a:solidFill>
            <a:schemeClr val="bg1"/>
          </a:solidFill>
        </p:spPr>
        <p:txBody>
          <a:bodyPr/>
          <a:lstStyle>
            <a:lvl1pPr marL="0" indent="0" algn="ctr">
              <a:buNone/>
              <a:defRPr/>
            </a:lvl1pPr>
          </a:lstStyle>
          <a:p>
            <a:endParaRPr lang="en-US"/>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9086850" y="4164223"/>
            <a:ext cx="2762250" cy="728328"/>
          </a:xfrm>
        </p:spPr>
        <p:txBody>
          <a:bodyPr lIns="91440" tIns="182880" rIns="45720"/>
          <a:lstStyle>
            <a:lvl1pPr marL="0" indent="0">
              <a:spcBef>
                <a:spcPts val="600"/>
              </a:spcBef>
              <a:buNone/>
              <a:defRPr sz="1800"/>
            </a:lvl1pPr>
          </a:lstStyle>
          <a:p>
            <a:pPr lvl="0"/>
            <a:r>
              <a:rPr lang="en-US" dirty="0"/>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9086850" y="1565696"/>
            <a:ext cx="2762250" cy="2575881"/>
          </a:xfrm>
          <a:solidFill>
            <a:schemeClr val="bg1"/>
          </a:solidFill>
        </p:spPr>
        <p:txBody>
          <a:bodyPr/>
          <a:lstStyle>
            <a:lvl1pPr marL="0" indent="0" algn="ctr">
              <a:buNone/>
              <a:defRPr/>
            </a:lvl1pPr>
          </a:lstStyle>
          <a:p>
            <a:endParaRPr lang="en-US"/>
          </a:p>
        </p:txBody>
      </p:sp>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4164223"/>
            <a:ext cx="2762250" cy="728328"/>
          </a:xfrm>
        </p:spPr>
        <p:txBody>
          <a:bodyPr lIns="91440" tIns="182880" rIns="45720"/>
          <a:lstStyle>
            <a:lvl1pPr marL="0" indent="0">
              <a:spcBef>
                <a:spcPts val="60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10/14/2023</a:t>
            </a:fld>
            <a:endParaRPr lang="en-US"/>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3257550" y="4164223"/>
            <a:ext cx="2762250" cy="728328"/>
          </a:xfrm>
        </p:spPr>
        <p:txBody>
          <a:bodyPr lIns="91440" tIns="182880" rIns="45720"/>
          <a:lstStyle>
            <a:lvl1pPr marL="0" indent="0">
              <a:spcBef>
                <a:spcPts val="600"/>
              </a:spcBef>
              <a:buNone/>
              <a:defRPr sz="1800"/>
            </a:lvl1pPr>
          </a:lstStyle>
          <a:p>
            <a:pPr lvl="0"/>
            <a:r>
              <a:rPr lang="en-US" dirty="0"/>
              <a:t>Click to edit Master text styles</a:t>
            </a:r>
          </a:p>
        </p:txBody>
      </p:sp>
      <p:sp>
        <p:nvSpPr>
          <p:cNvPr id="10" name="Picture Placeholder 5">
            <a:extLst>
              <a:ext uri="{FF2B5EF4-FFF2-40B4-BE49-F238E27FC236}">
                <a16:creationId xmlns:a16="http://schemas.microsoft.com/office/drawing/2014/main" id="{B0B67037-617F-435B-928B-1C8C2BCB1C78}"/>
              </a:ext>
            </a:extLst>
          </p:cNvPr>
          <p:cNvSpPr>
            <a:spLocks noGrp="1"/>
          </p:cNvSpPr>
          <p:nvPr>
            <p:ph type="pic" sz="quarter" idx="16"/>
          </p:nvPr>
        </p:nvSpPr>
        <p:spPr>
          <a:xfrm>
            <a:off x="6172200" y="1565696"/>
            <a:ext cx="2762250" cy="2575881"/>
          </a:xfrm>
          <a:solidFill>
            <a:schemeClr val="bg1"/>
          </a:solidFill>
        </p:spPr>
        <p:txBody>
          <a:bodyPr/>
          <a:lstStyle>
            <a:lvl1pPr marL="0" indent="0" algn="ctr">
              <a:buNone/>
              <a:defRPr/>
            </a:lvl1pPr>
          </a:lstStyle>
          <a:p>
            <a:endParaRPr lang="en-US"/>
          </a:p>
        </p:txBody>
      </p:sp>
      <p:sp>
        <p:nvSpPr>
          <p:cNvPr id="11" name="Content Placeholder 2">
            <a:extLst>
              <a:ext uri="{FF2B5EF4-FFF2-40B4-BE49-F238E27FC236}">
                <a16:creationId xmlns:a16="http://schemas.microsoft.com/office/drawing/2014/main" id="{FBE300D3-B0EC-408C-8C13-48CD8BF2ED8D}"/>
              </a:ext>
            </a:extLst>
          </p:cNvPr>
          <p:cNvSpPr>
            <a:spLocks noGrp="1"/>
          </p:cNvSpPr>
          <p:nvPr>
            <p:ph idx="17"/>
          </p:nvPr>
        </p:nvSpPr>
        <p:spPr>
          <a:xfrm>
            <a:off x="6172200" y="4164223"/>
            <a:ext cx="2762250" cy="728328"/>
          </a:xfrm>
        </p:spPr>
        <p:txBody>
          <a:bodyPr lIns="91440" tIns="182880" rIns="45720"/>
          <a:lstStyle>
            <a:lvl1pPr marL="0" indent="0">
              <a:spcBef>
                <a:spcPts val="600"/>
              </a:spcBef>
              <a:buNone/>
              <a:defRPr sz="1800"/>
            </a:lvl1pPr>
          </a:lstStyle>
          <a:p>
            <a:pPr lvl="0"/>
            <a:r>
              <a:rPr lang="en-US" dirty="0"/>
              <a:t>Click to edit Master text styles</a:t>
            </a:r>
          </a:p>
        </p:txBody>
      </p:sp>
    </p:spTree>
    <p:extLst>
      <p:ext uri="{BB962C8B-B14F-4D97-AF65-F5344CB8AC3E}">
        <p14:creationId xmlns:p14="http://schemas.microsoft.com/office/powerpoint/2010/main" val="523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CBE1A-D4BC-4174-A207-982ED71DA0A1}"/>
              </a:ext>
            </a:extLst>
          </p:cNvPr>
          <p:cNvSpPr>
            <a:spLocks noGrp="1"/>
          </p:cNvSpPr>
          <p:nvPr>
            <p:ph type="title"/>
          </p:nvPr>
        </p:nvSpPr>
        <p:spPr>
          <a:xfrm>
            <a:off x="353011" y="161926"/>
            <a:ext cx="11315114" cy="755650"/>
          </a:xfrm>
          <a:prstGeom prst="rect">
            <a:avLst/>
          </a:prstGeom>
        </p:spPr>
        <p:txBody>
          <a:bodyPr vert="horz" lIns="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ED7C1F37-3473-47F0-9300-64D5AC8917C7}"/>
              </a:ext>
            </a:extLst>
          </p:cNvPr>
          <p:cNvSpPr>
            <a:spLocks noGrp="1"/>
          </p:cNvSpPr>
          <p:nvPr>
            <p:ph type="body" idx="1"/>
          </p:nvPr>
        </p:nvSpPr>
        <p:spPr>
          <a:xfrm>
            <a:off x="353011" y="1492370"/>
            <a:ext cx="11315114" cy="440370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1706158D-9DAD-4770-8F7E-BD097DBBAA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7F7F7F"/>
                </a:solidFill>
              </a:defRPr>
            </a:lvl1pPr>
          </a:lstStyle>
          <a:p>
            <a:fld id="{8A2D0064-AAF6-4091-BA60-DBB884E73FD7}" type="datetimeFigureOut">
              <a:rPr lang="en-US" smtClean="0"/>
              <a:pPr/>
              <a:t>10/14/2023</a:t>
            </a:fld>
            <a:endParaRPr lang="en-US"/>
          </a:p>
        </p:txBody>
      </p:sp>
      <p:sp>
        <p:nvSpPr>
          <p:cNvPr id="30" name="Rectangle 26">
            <a:extLst>
              <a:ext uri="{FF2B5EF4-FFF2-40B4-BE49-F238E27FC236}">
                <a16:creationId xmlns:a16="http://schemas.microsoft.com/office/drawing/2014/main" id="{78DF8DE5-430E-4BE3-B831-2C5C9428E9A9}"/>
              </a:ext>
            </a:extLst>
          </p:cNvPr>
          <p:cNvSpPr>
            <a:spLocks noChangeArrowheads="1"/>
          </p:cNvSpPr>
          <p:nvPr userDrawn="1"/>
        </p:nvSpPr>
        <p:spPr bwMode="black">
          <a:xfrm>
            <a:off x="11570075" y="6379337"/>
            <a:ext cx="372187" cy="276985"/>
          </a:xfrm>
          <a:prstGeom prst="rect">
            <a:avLst/>
          </a:prstGeom>
        </p:spPr>
        <p:txBody>
          <a:bodyPr anchor="ctr" anchorCtr="0"/>
          <a:lstStyle/>
          <a:p>
            <a:pPr marL="0" marR="0" lvl="0" indent="0" algn="r" defTabSz="914400" eaLnBrk="1" fontAlgn="auto" latinLnBrk="0" hangingPunct="1">
              <a:lnSpc>
                <a:spcPct val="100000"/>
              </a:lnSpc>
              <a:spcBef>
                <a:spcPts val="0"/>
              </a:spcBef>
              <a:spcAft>
                <a:spcPts val="0"/>
              </a:spcAft>
              <a:buClrTx/>
              <a:buSzTx/>
              <a:buFontTx/>
              <a:buNone/>
              <a:tabLst/>
              <a:defRPr/>
            </a:pPr>
            <a:fld id="{5266C0E3-FCB2-4D10-9980-6DFC0D8FABCB}" type="slidenum">
              <a:rPr kumimoji="0" lang="en-US" sz="1100" b="0" i="0" u="none" strike="noStrike" kern="0" cap="none" spc="0" normalizeH="0" baseline="0" noProof="0">
                <a:ln>
                  <a:noFill/>
                </a:ln>
                <a:solidFill>
                  <a:srgbClr val="DA291C"/>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100" b="0" i="0" u="none" strike="noStrike" kern="0" cap="none" spc="0" normalizeH="0" baseline="0" noProof="0" dirty="0">
              <a:ln>
                <a:noFill/>
              </a:ln>
              <a:solidFill>
                <a:srgbClr val="DA291C"/>
              </a:solidFill>
              <a:effectLst/>
              <a:uLnTx/>
              <a:uFillTx/>
            </a:endParaRPr>
          </a:p>
        </p:txBody>
      </p:sp>
      <p:pic>
        <p:nvPicPr>
          <p:cNvPr id="31" name="Picture 30">
            <a:extLst>
              <a:ext uri="{FF2B5EF4-FFF2-40B4-BE49-F238E27FC236}">
                <a16:creationId xmlns:a16="http://schemas.microsoft.com/office/drawing/2014/main" id="{6A1AA161-A88C-42E4-BDBF-679A1EB34B11}"/>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42900" y="6415388"/>
            <a:ext cx="278208" cy="199423"/>
          </a:xfrm>
          <a:prstGeom prst="rect">
            <a:avLst/>
          </a:prstGeom>
        </p:spPr>
      </p:pic>
      <p:sp>
        <p:nvSpPr>
          <p:cNvPr id="32" name="TextBox 31">
            <a:extLst>
              <a:ext uri="{FF2B5EF4-FFF2-40B4-BE49-F238E27FC236}">
                <a16:creationId xmlns:a16="http://schemas.microsoft.com/office/drawing/2014/main" id="{2D36C91C-C87C-4AF2-A7E8-768B6867CFEB}"/>
              </a:ext>
            </a:extLst>
          </p:cNvPr>
          <p:cNvSpPr txBox="1"/>
          <p:nvPr userDrawn="1"/>
        </p:nvSpPr>
        <p:spPr>
          <a:xfrm>
            <a:off x="5101978" y="6406609"/>
            <a:ext cx="1988045" cy="216982"/>
          </a:xfrm>
          <a:prstGeom prst="rect">
            <a:avLst/>
          </a:prstGeom>
          <a:noFill/>
        </p:spPr>
        <p:txBody>
          <a:bodyPr wrap="none" rtlCol="0" anchor="ctr" anchorCtr="0">
            <a:spAutoFit/>
          </a:bodyPr>
          <a:lstStyle/>
          <a:p>
            <a:pPr defTabSz="457189">
              <a:lnSpc>
                <a:spcPct val="90000"/>
              </a:lnSpc>
              <a:spcBef>
                <a:spcPts val="300"/>
              </a:spcBef>
            </a:pPr>
            <a:r>
              <a:rPr lang="en-US" sz="900" dirty="0">
                <a:solidFill>
                  <a:srgbClr val="000000"/>
                </a:solidFill>
                <a:ea typeface="Inter" panose="020B0502030000000004" pitchFamily="34" charset="0"/>
                <a:cs typeface="Arial" panose="020B0604020202020204" pitchFamily="34" charset="0"/>
              </a:rPr>
              <a:t>© Fortinet Inc. All Rights Reserved.</a:t>
            </a:r>
          </a:p>
        </p:txBody>
      </p:sp>
      <p:pic>
        <p:nvPicPr>
          <p:cNvPr id="33" name="Picture 32">
            <a:extLst>
              <a:ext uri="{FF2B5EF4-FFF2-40B4-BE49-F238E27FC236}">
                <a16:creationId xmlns:a16="http://schemas.microsoft.com/office/drawing/2014/main" id="{5A1112DD-D5D7-4C83-80B9-2C31327018CC}"/>
              </a:ext>
            </a:extLst>
          </p:cNvPr>
          <p:cNvPicPr>
            <a:picLocks noChangeAspect="1"/>
          </p:cNvPicPr>
          <p:nvPr userDrawn="1"/>
        </p:nvPicPr>
        <p:blipFill>
          <a:blip r:embed="rId26"/>
          <a:stretch>
            <a:fillRect/>
          </a:stretch>
        </p:blipFill>
        <p:spPr>
          <a:xfrm flipH="1" flipV="1">
            <a:off x="11216640" y="-8626"/>
            <a:ext cx="975360" cy="225084"/>
          </a:xfrm>
          <a:prstGeom prst="rect">
            <a:avLst/>
          </a:prstGeom>
        </p:spPr>
      </p:pic>
    </p:spTree>
    <p:extLst>
      <p:ext uri="{BB962C8B-B14F-4D97-AF65-F5344CB8AC3E}">
        <p14:creationId xmlns:p14="http://schemas.microsoft.com/office/powerpoint/2010/main" val="4069598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60" r:id="rId4"/>
    <p:sldLayoutId id="2147483668" r:id="rId5"/>
    <p:sldLayoutId id="2147483669" r:id="rId6"/>
    <p:sldLayoutId id="2147483670" r:id="rId7"/>
    <p:sldLayoutId id="2147483671" r:id="rId8"/>
    <p:sldLayoutId id="2147483672" r:id="rId9"/>
    <p:sldLayoutId id="2147483651" r:id="rId10"/>
    <p:sldLayoutId id="2147483661" r:id="rId11"/>
    <p:sldLayoutId id="2147483662" r:id="rId12"/>
    <p:sldLayoutId id="2147483652" r:id="rId13"/>
    <p:sldLayoutId id="2147483663" r:id="rId14"/>
    <p:sldLayoutId id="2147483665" r:id="rId15"/>
    <p:sldLayoutId id="2147483666" r:id="rId16"/>
    <p:sldLayoutId id="2147483674" r:id="rId17"/>
    <p:sldLayoutId id="2147483676" r:id="rId18"/>
    <p:sldLayoutId id="2147483675" r:id="rId19"/>
    <p:sldLayoutId id="2147483654" r:id="rId20"/>
    <p:sldLayoutId id="2147483664" r:id="rId21"/>
    <p:sldLayoutId id="2147483655" r:id="rId22"/>
    <p:sldLayoutId id="214748367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400"/>
        </a:spcBef>
        <a:buFont typeface="Arial" panose="020B0604020202020204" pitchFamily="34" charset="0"/>
        <a:buChar char="•"/>
        <a:defRPr sz="2200" kern="1200">
          <a:solidFill>
            <a:schemeClr val="tx1"/>
          </a:solidFill>
          <a:latin typeface="+mn-lt"/>
          <a:ea typeface="+mn-ea"/>
          <a:cs typeface="+mn-cs"/>
        </a:defRPr>
      </a:lvl1pPr>
      <a:lvl2pPr marL="628650" indent="-228600" algn="l" defTabSz="914400" rtl="0" eaLnBrk="1" latinLnBrk="0" hangingPunct="1">
        <a:lnSpc>
          <a:spcPct val="90000"/>
        </a:lnSpc>
        <a:spcBef>
          <a:spcPts val="900"/>
        </a:spcBef>
        <a:buFont typeface="Arial" panose="020B0604020202020204" pitchFamily="34" charset="0"/>
        <a:buChar char="•"/>
        <a:defRPr sz="1800" kern="1200">
          <a:solidFill>
            <a:schemeClr val="tx1"/>
          </a:solidFill>
          <a:latin typeface="+mn-lt"/>
          <a:ea typeface="+mn-ea"/>
          <a:cs typeface="+mn-cs"/>
        </a:defRPr>
      </a:lvl2pPr>
      <a:lvl3pPr marL="10287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ACBF0"/>
          </p15:clr>
        </p15:guide>
        <p15:guide id="2" orient="horz" pos="2208" userDrawn="1">
          <p15:clr>
            <a:srgbClr val="5ACBF0"/>
          </p15:clr>
        </p15:guide>
        <p15:guide id="3" orient="horz" pos="2112" userDrawn="1">
          <p15:clr>
            <a:srgbClr val="5ACBF0"/>
          </p15:clr>
        </p15:guide>
        <p15:guide id="4" orient="horz" pos="888" userDrawn="1">
          <p15:clr>
            <a:srgbClr val="5ACBF0"/>
          </p15:clr>
        </p15:guide>
        <p15:guide id="5" orient="horz" pos="3432" userDrawn="1">
          <p15:clr>
            <a:srgbClr val="5ACBF0"/>
          </p15:clr>
        </p15:guide>
        <p15:guide id="6" orient="horz" pos="3888" userDrawn="1">
          <p15:clr>
            <a:srgbClr val="5ACBF0"/>
          </p15:clr>
        </p15:guide>
        <p15:guide id="7" orient="horz" pos="4104" userDrawn="1">
          <p15:clr>
            <a:srgbClr val="5ACBF0"/>
          </p15:clr>
        </p15:guide>
        <p15:guide id="8" orient="horz" pos="216" userDrawn="1">
          <p15:clr>
            <a:srgbClr val="5ACBF0"/>
          </p15:clr>
        </p15:guide>
        <p15:guide id="9" pos="3792" userDrawn="1">
          <p15:clr>
            <a:srgbClr val="5ACBF0"/>
          </p15:clr>
        </p15:guide>
        <p15:guide id="10" pos="3888" userDrawn="1">
          <p15:clr>
            <a:srgbClr val="5ACBF0"/>
          </p15:clr>
        </p15:guide>
        <p15:guide id="19" pos="7464" userDrawn="1">
          <p15:clr>
            <a:srgbClr val="5ACBF0"/>
          </p15:clr>
        </p15:guide>
        <p15:guide id="20" pos="216" userDrawn="1">
          <p15:clr>
            <a:srgbClr val="5ACBF0"/>
          </p15:clr>
        </p15:guide>
        <p15:guide id="21" orient="horz" pos="3336" userDrawn="1">
          <p15:clr>
            <a:srgbClr val="5ACBF0"/>
          </p15:clr>
        </p15:guide>
        <p15:guide id="22" orient="horz" pos="984" userDrawn="1">
          <p15:clr>
            <a:srgbClr val="5ACBF0"/>
          </p15:clr>
        </p15:guide>
        <p15:guide id="23" pos="2568" userDrawn="1">
          <p15:clr>
            <a:srgbClr val="5ACBF0"/>
          </p15:clr>
        </p15:guide>
        <p15:guide id="24" pos="2664" userDrawn="1">
          <p15:clr>
            <a:srgbClr val="5ACBF0"/>
          </p15:clr>
        </p15:guide>
        <p15:guide id="25" pos="5112" userDrawn="1">
          <p15:clr>
            <a:srgbClr val="5ACBF0"/>
          </p15:clr>
        </p15:guide>
        <p15:guide id="26" pos="5016" userDrawn="1">
          <p15:clr>
            <a:srgbClr val="5ACBF0"/>
          </p15:clr>
        </p15:guide>
        <p15:guide id="27" pos="1440" userDrawn="1">
          <p15:clr>
            <a:srgbClr val="5ACBF0"/>
          </p15:clr>
        </p15:guide>
        <p15:guide id="28" pos="1344" userDrawn="1">
          <p15:clr>
            <a:srgbClr val="5ACBF0"/>
          </p15:clr>
        </p15:guide>
        <p15:guide id="29" pos="6240" userDrawn="1">
          <p15:clr>
            <a:srgbClr val="5ACBF0"/>
          </p15:clr>
        </p15:guide>
        <p15:guide id="30" pos="6336" userDrawn="1">
          <p15:clr>
            <a:srgbClr val="5ACBF0"/>
          </p15:clr>
        </p15:guide>
        <p15:guide id="31" orient="horz" pos="216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hyperlink" Target="https://community.fortinet.com/t5/Fortinet-Forum/When-does-FortiGate-generate-traffic-logs/m-p/84063/highlight/true" TargetMode="Externa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ommunity.fortinet.com/t5/Fortinet-Forum/When-does-FortiGate-generate-traffic-logs/m-p/84063/highlight/true" TargetMode="Externa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hyperlink" Target="https://community.fortinet.com/t5/Fortinet-Forum/When-does-FortiGate-generate-traffic-logs/m-p/84063/highlight/true" TargetMode="Externa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0BF716-C543-0D44-A60A-B170CD2AC732}"/>
              </a:ext>
            </a:extLst>
          </p:cNvPr>
          <p:cNvSpPr txBox="1"/>
          <p:nvPr/>
        </p:nvSpPr>
        <p:spPr>
          <a:xfrm>
            <a:off x="1951892" y="3262849"/>
            <a:ext cx="8895402" cy="400110"/>
          </a:xfrm>
          <a:prstGeom prst="rect">
            <a:avLst/>
          </a:prstGeom>
          <a:noFill/>
        </p:spPr>
        <p:txBody>
          <a:bodyPr wrap="square" rtlCol="0">
            <a:spAutoFit/>
          </a:bodyPr>
          <a:lstStyle/>
          <a:p>
            <a:r>
              <a:rPr lang="en-US" sz="2000" dirty="0"/>
              <a:t> </a:t>
            </a:r>
          </a:p>
        </p:txBody>
      </p:sp>
      <p:pic>
        <p:nvPicPr>
          <p:cNvPr id="4" name="Picture 3">
            <a:extLst>
              <a:ext uri="{FF2B5EF4-FFF2-40B4-BE49-F238E27FC236}">
                <a16:creationId xmlns:a16="http://schemas.microsoft.com/office/drawing/2014/main" id="{2CA5F869-C20B-42D4-8E6D-E6DC3C664BC7}"/>
              </a:ext>
            </a:extLst>
          </p:cNvPr>
          <p:cNvPicPr>
            <a:picLocks noChangeAspect="1"/>
          </p:cNvPicPr>
          <p:nvPr/>
        </p:nvPicPr>
        <p:blipFill>
          <a:blip r:embed="rId3"/>
          <a:stretch>
            <a:fillRect/>
          </a:stretch>
        </p:blipFill>
        <p:spPr>
          <a:xfrm>
            <a:off x="1494183" y="2310409"/>
            <a:ext cx="6553200" cy="2705100"/>
          </a:xfrm>
          <a:prstGeom prst="rect">
            <a:avLst/>
          </a:prstGeom>
        </p:spPr>
      </p:pic>
    </p:spTree>
    <p:extLst>
      <p:ext uri="{BB962C8B-B14F-4D97-AF65-F5344CB8AC3E}">
        <p14:creationId xmlns:p14="http://schemas.microsoft.com/office/powerpoint/2010/main" val="95066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3FF936-749D-4AE9-9B48-F41C96159CA8}"/>
              </a:ext>
            </a:extLst>
          </p:cNvPr>
          <p:cNvPicPr>
            <a:picLocks noChangeAspect="1"/>
          </p:cNvPicPr>
          <p:nvPr/>
        </p:nvPicPr>
        <p:blipFill>
          <a:blip r:embed="rId3"/>
          <a:stretch>
            <a:fillRect/>
          </a:stretch>
        </p:blipFill>
        <p:spPr>
          <a:xfrm>
            <a:off x="282851" y="467967"/>
            <a:ext cx="11352558" cy="6197875"/>
          </a:xfrm>
          <a:prstGeom prst="rect">
            <a:avLst/>
          </a:prstGeom>
        </p:spPr>
      </p:pic>
    </p:spTree>
    <p:extLst>
      <p:ext uri="{BB962C8B-B14F-4D97-AF65-F5344CB8AC3E}">
        <p14:creationId xmlns:p14="http://schemas.microsoft.com/office/powerpoint/2010/main" val="368802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7078AA-FFA1-4CE9-BCC4-791C084356CF}"/>
              </a:ext>
            </a:extLst>
          </p:cNvPr>
          <p:cNvPicPr>
            <a:picLocks noChangeAspect="1"/>
          </p:cNvPicPr>
          <p:nvPr/>
        </p:nvPicPr>
        <p:blipFill>
          <a:blip r:embed="rId3"/>
          <a:stretch>
            <a:fillRect/>
          </a:stretch>
        </p:blipFill>
        <p:spPr>
          <a:xfrm>
            <a:off x="238125" y="214765"/>
            <a:ext cx="7483476" cy="554491"/>
          </a:xfrm>
          <a:prstGeom prst="rect">
            <a:avLst/>
          </a:prstGeom>
        </p:spPr>
      </p:pic>
      <p:pic>
        <p:nvPicPr>
          <p:cNvPr id="1026" name="Picture 2">
            <a:extLst>
              <a:ext uri="{FF2B5EF4-FFF2-40B4-BE49-F238E27FC236}">
                <a16:creationId xmlns:a16="http://schemas.microsoft.com/office/drawing/2014/main" id="{F50F4DF1-7106-4FED-B39D-CC0649D84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1429" y="894266"/>
            <a:ext cx="8584087" cy="528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63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3F17B-32DE-476B-A49F-E814B8919537}"/>
              </a:ext>
            </a:extLst>
          </p:cNvPr>
          <p:cNvPicPr>
            <a:picLocks noChangeAspect="1"/>
          </p:cNvPicPr>
          <p:nvPr/>
        </p:nvPicPr>
        <p:blipFill>
          <a:blip r:embed="rId2"/>
          <a:stretch>
            <a:fillRect/>
          </a:stretch>
        </p:blipFill>
        <p:spPr>
          <a:xfrm>
            <a:off x="304799" y="568601"/>
            <a:ext cx="10601739" cy="6044234"/>
          </a:xfrm>
          <a:prstGeom prst="rect">
            <a:avLst/>
          </a:prstGeom>
        </p:spPr>
      </p:pic>
    </p:spTree>
    <p:extLst>
      <p:ext uri="{BB962C8B-B14F-4D97-AF65-F5344CB8AC3E}">
        <p14:creationId xmlns:p14="http://schemas.microsoft.com/office/powerpoint/2010/main" val="288722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0B157-A817-495B-8773-2A787D0E81A5}"/>
              </a:ext>
            </a:extLst>
          </p:cNvPr>
          <p:cNvSpPr txBox="1"/>
          <p:nvPr/>
        </p:nvSpPr>
        <p:spPr>
          <a:xfrm>
            <a:off x="703385" y="351692"/>
            <a:ext cx="902811" cy="461665"/>
          </a:xfrm>
          <a:prstGeom prst="rect">
            <a:avLst/>
          </a:prstGeom>
          <a:noFill/>
        </p:spPr>
        <p:txBody>
          <a:bodyPr wrap="none" rtlCol="0">
            <a:spAutoFit/>
          </a:bodyPr>
          <a:lstStyle/>
          <a:p>
            <a:r>
              <a:rPr lang="en-US" sz="2400" b="1" dirty="0"/>
              <a:t>LAB </a:t>
            </a:r>
          </a:p>
        </p:txBody>
      </p:sp>
      <p:sp>
        <p:nvSpPr>
          <p:cNvPr id="3" name="TextBox 2">
            <a:extLst>
              <a:ext uri="{FF2B5EF4-FFF2-40B4-BE49-F238E27FC236}">
                <a16:creationId xmlns:a16="http://schemas.microsoft.com/office/drawing/2014/main" id="{8CFC2844-D800-4CEF-A061-C2ABD61777B3}"/>
              </a:ext>
            </a:extLst>
          </p:cNvPr>
          <p:cNvSpPr txBox="1"/>
          <p:nvPr/>
        </p:nvSpPr>
        <p:spPr>
          <a:xfrm>
            <a:off x="1012874" y="1392702"/>
            <a:ext cx="11662167" cy="4708981"/>
          </a:xfrm>
          <a:prstGeom prst="rect">
            <a:avLst/>
          </a:prstGeom>
          <a:noFill/>
        </p:spPr>
        <p:txBody>
          <a:bodyPr wrap="none" rtlCol="0">
            <a:spAutoFit/>
          </a:bodyPr>
          <a:lstStyle/>
          <a:p>
            <a:r>
              <a:rPr lang="en-US" sz="2200" dirty="0"/>
              <a:t>Windows machine inside VMware workstation should  reach to internet </a:t>
            </a:r>
          </a:p>
          <a:p>
            <a:endParaRPr lang="en-US" sz="2200" dirty="0"/>
          </a:p>
          <a:p>
            <a:r>
              <a:rPr lang="en-US" sz="2200" dirty="0"/>
              <a:t>Create  two  policy  to show them the  matching  : one for specific address another for all </a:t>
            </a:r>
            <a:r>
              <a:rPr lang="en-US" sz="2200" dirty="0" err="1"/>
              <a:t>all</a:t>
            </a:r>
            <a:r>
              <a:rPr lang="en-US" sz="2200" dirty="0"/>
              <a:t> </a:t>
            </a:r>
            <a:endParaRPr lang="ar-SA" sz="2200" dirty="0"/>
          </a:p>
          <a:p>
            <a:endParaRPr lang="en-US" sz="2200" dirty="0"/>
          </a:p>
          <a:p>
            <a:r>
              <a:rPr lang="en-US" sz="2200" dirty="0"/>
              <a:t>Specified address should create an object 	</a:t>
            </a:r>
          </a:p>
          <a:p>
            <a:endParaRPr lang="en-US" sz="2200" dirty="0"/>
          </a:p>
          <a:p>
            <a:r>
              <a:rPr lang="en-US" sz="2200" dirty="0"/>
              <a:t>Policy with zone instead of  </a:t>
            </a:r>
            <a:r>
              <a:rPr lang="en-US" sz="2200" dirty="0" err="1"/>
              <a:t>intereface</a:t>
            </a:r>
            <a:r>
              <a:rPr lang="en-US" sz="2200" dirty="0"/>
              <a:t> </a:t>
            </a:r>
          </a:p>
          <a:p>
            <a:endParaRPr lang="en-US" sz="2200" dirty="0"/>
          </a:p>
          <a:p>
            <a:r>
              <a:rPr lang="en-US" sz="2200" dirty="0"/>
              <a:t>Policy </a:t>
            </a:r>
            <a:r>
              <a:rPr lang="en-US" sz="2200" dirty="0" err="1"/>
              <a:t>lan</a:t>
            </a:r>
            <a:r>
              <a:rPr lang="en-US" sz="2200" dirty="0"/>
              <a:t> for DMZ/WAN</a:t>
            </a:r>
          </a:p>
          <a:p>
            <a:r>
              <a:rPr lang="en-US" sz="2200" dirty="0"/>
              <a:t>See logs </a:t>
            </a:r>
          </a:p>
          <a:p>
            <a:endParaRPr lang="en-US" sz="2200" dirty="0"/>
          </a:p>
          <a:p>
            <a:r>
              <a:rPr lang="en-US" sz="2200" dirty="0"/>
              <a:t>See top traffic  through</a:t>
            </a:r>
          </a:p>
          <a:p>
            <a:r>
              <a:rPr lang="en-US" dirty="0"/>
              <a:t>  </a:t>
            </a:r>
          </a:p>
          <a:p>
            <a:endParaRPr lang="en-US" dirty="0"/>
          </a:p>
        </p:txBody>
      </p:sp>
    </p:spTree>
    <p:extLst>
      <p:ext uri="{BB962C8B-B14F-4D97-AF65-F5344CB8AC3E}">
        <p14:creationId xmlns:p14="http://schemas.microsoft.com/office/powerpoint/2010/main" val="146637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0B157-A817-495B-8773-2A787D0E81A5}"/>
              </a:ext>
            </a:extLst>
          </p:cNvPr>
          <p:cNvSpPr txBox="1"/>
          <p:nvPr/>
        </p:nvSpPr>
        <p:spPr>
          <a:xfrm>
            <a:off x="703385" y="351692"/>
            <a:ext cx="184731" cy="461665"/>
          </a:xfrm>
          <a:prstGeom prst="rect">
            <a:avLst/>
          </a:prstGeom>
          <a:noFill/>
        </p:spPr>
        <p:txBody>
          <a:bodyPr wrap="none" rtlCol="0">
            <a:spAutoFit/>
          </a:bodyPr>
          <a:lstStyle/>
          <a:p>
            <a:endParaRPr lang="en-US" sz="2400" b="1" dirty="0"/>
          </a:p>
        </p:txBody>
      </p:sp>
      <p:sp>
        <p:nvSpPr>
          <p:cNvPr id="3" name="TextBox 2">
            <a:extLst>
              <a:ext uri="{FF2B5EF4-FFF2-40B4-BE49-F238E27FC236}">
                <a16:creationId xmlns:a16="http://schemas.microsoft.com/office/drawing/2014/main" id="{8CFC2844-D800-4CEF-A061-C2ABD61777B3}"/>
              </a:ext>
            </a:extLst>
          </p:cNvPr>
          <p:cNvSpPr txBox="1"/>
          <p:nvPr/>
        </p:nvSpPr>
        <p:spPr>
          <a:xfrm>
            <a:off x="1012874" y="1392702"/>
            <a:ext cx="263214" cy="707886"/>
          </a:xfrm>
          <a:prstGeom prst="rect">
            <a:avLst/>
          </a:prstGeom>
          <a:noFill/>
        </p:spPr>
        <p:txBody>
          <a:bodyPr wrap="none" rtlCol="0">
            <a:spAutoFit/>
          </a:bodyPr>
          <a:lstStyle/>
          <a:p>
            <a:r>
              <a:rPr lang="en-US" sz="2200" dirty="0"/>
              <a:t> </a:t>
            </a:r>
            <a:endParaRPr lang="en-US" dirty="0"/>
          </a:p>
          <a:p>
            <a:endParaRPr lang="en-US" dirty="0"/>
          </a:p>
        </p:txBody>
      </p:sp>
      <p:sp>
        <p:nvSpPr>
          <p:cNvPr id="5" name="TextBox 4">
            <a:extLst>
              <a:ext uri="{FF2B5EF4-FFF2-40B4-BE49-F238E27FC236}">
                <a16:creationId xmlns:a16="http://schemas.microsoft.com/office/drawing/2014/main" id="{939B4605-3F72-4B48-8594-5A059D74F8D4}"/>
              </a:ext>
            </a:extLst>
          </p:cNvPr>
          <p:cNvSpPr txBox="1"/>
          <p:nvPr/>
        </p:nvSpPr>
        <p:spPr>
          <a:xfrm>
            <a:off x="331208" y="444025"/>
            <a:ext cx="6096000" cy="2031325"/>
          </a:xfrm>
          <a:prstGeom prst="rect">
            <a:avLst/>
          </a:prstGeom>
          <a:noFill/>
        </p:spPr>
        <p:txBody>
          <a:bodyPr wrap="square">
            <a:spAutoFit/>
          </a:bodyPr>
          <a:lstStyle/>
          <a:p>
            <a:pPr algn="l"/>
            <a:endParaRPr lang="en-US" b="1"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endParaRPr>
          </a:p>
          <a:p>
            <a:pPr algn="l"/>
            <a:endParaRPr lang="en-US" b="1" dirty="0">
              <a:latin typeface="arial" panose="020B0604020202020204" pitchFamily="34" charset="0"/>
              <a:hlinkClick r:id="rId2">
                <a:extLst>
                  <a:ext uri="{A12FA001-AC4F-418D-AE19-62706E023703}">
                    <ahyp:hlinkClr xmlns:ahyp="http://schemas.microsoft.com/office/drawing/2018/hyperlinkcolor" val="tx"/>
                  </a:ext>
                </a:extLst>
              </a:hlinkClick>
            </a:endParaRPr>
          </a:p>
          <a:p>
            <a:pPr algn="l"/>
            <a:r>
              <a:rPr lang="en-US" b="1"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When does FortiGate generate traffic logs?</a:t>
            </a:r>
          </a:p>
          <a:p>
            <a:pPr algn="l"/>
            <a:endParaRPr lang="en-US" b="1" dirty="0">
              <a:latin typeface="arial" panose="020B0604020202020204" pitchFamily="34" charset="0"/>
              <a:hlinkClick r:id="rId2">
                <a:extLst>
                  <a:ext uri="{A12FA001-AC4F-418D-AE19-62706E023703}">
                    <ahyp:hlinkClr xmlns:ahyp="http://schemas.microsoft.com/office/drawing/2018/hyperlinkcolor" val="tx"/>
                  </a:ext>
                </a:extLst>
              </a:hlinkClick>
            </a:endParaRPr>
          </a:p>
          <a:p>
            <a:pPr algn="l"/>
            <a:endParaRPr lang="en-US" b="1"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endParaRPr>
          </a:p>
          <a:p>
            <a:pPr algn="l"/>
            <a:endParaRPr lang="en-US" b="1" dirty="0">
              <a:latin typeface="arial" panose="020B0604020202020204" pitchFamily="34" charset="0"/>
              <a:hlinkClick r:id="rId2">
                <a:extLst>
                  <a:ext uri="{A12FA001-AC4F-418D-AE19-62706E023703}">
                    <ahyp:hlinkClr xmlns:ahyp="http://schemas.microsoft.com/office/drawing/2018/hyperlinkcolor" val="tx"/>
                  </a:ext>
                </a:extLst>
              </a:hlinkClick>
            </a:endParaRPr>
          </a:p>
          <a:p>
            <a:pPr algn="l"/>
            <a:endParaRPr lang="en-US" b="1"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97919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0B157-A817-495B-8773-2A787D0E81A5}"/>
              </a:ext>
            </a:extLst>
          </p:cNvPr>
          <p:cNvSpPr txBox="1"/>
          <p:nvPr/>
        </p:nvSpPr>
        <p:spPr>
          <a:xfrm>
            <a:off x="703385" y="351692"/>
            <a:ext cx="184731" cy="461665"/>
          </a:xfrm>
          <a:prstGeom prst="rect">
            <a:avLst/>
          </a:prstGeom>
          <a:noFill/>
        </p:spPr>
        <p:txBody>
          <a:bodyPr wrap="none" rtlCol="0">
            <a:spAutoFit/>
          </a:bodyPr>
          <a:lstStyle/>
          <a:p>
            <a:endParaRPr lang="en-US" sz="2400" b="1" dirty="0"/>
          </a:p>
        </p:txBody>
      </p:sp>
      <p:sp>
        <p:nvSpPr>
          <p:cNvPr id="3" name="TextBox 2">
            <a:extLst>
              <a:ext uri="{FF2B5EF4-FFF2-40B4-BE49-F238E27FC236}">
                <a16:creationId xmlns:a16="http://schemas.microsoft.com/office/drawing/2014/main" id="{8CFC2844-D800-4CEF-A061-C2ABD61777B3}"/>
              </a:ext>
            </a:extLst>
          </p:cNvPr>
          <p:cNvSpPr txBox="1"/>
          <p:nvPr/>
        </p:nvSpPr>
        <p:spPr>
          <a:xfrm>
            <a:off x="1012874" y="1392702"/>
            <a:ext cx="263214" cy="707886"/>
          </a:xfrm>
          <a:prstGeom prst="rect">
            <a:avLst/>
          </a:prstGeom>
          <a:noFill/>
        </p:spPr>
        <p:txBody>
          <a:bodyPr wrap="none" rtlCol="0">
            <a:spAutoFit/>
          </a:bodyPr>
          <a:lstStyle/>
          <a:p>
            <a:r>
              <a:rPr lang="en-US" sz="2200" dirty="0"/>
              <a:t> </a:t>
            </a:r>
            <a:endParaRPr lang="en-US" dirty="0"/>
          </a:p>
          <a:p>
            <a:endParaRPr lang="en-US" dirty="0"/>
          </a:p>
        </p:txBody>
      </p:sp>
      <p:sp>
        <p:nvSpPr>
          <p:cNvPr id="5" name="TextBox 4">
            <a:extLst>
              <a:ext uri="{FF2B5EF4-FFF2-40B4-BE49-F238E27FC236}">
                <a16:creationId xmlns:a16="http://schemas.microsoft.com/office/drawing/2014/main" id="{939B4605-3F72-4B48-8594-5A059D74F8D4}"/>
              </a:ext>
            </a:extLst>
          </p:cNvPr>
          <p:cNvSpPr txBox="1"/>
          <p:nvPr/>
        </p:nvSpPr>
        <p:spPr>
          <a:xfrm>
            <a:off x="331208" y="444025"/>
            <a:ext cx="6096000" cy="923330"/>
          </a:xfrm>
          <a:prstGeom prst="rect">
            <a:avLst/>
          </a:prstGeom>
          <a:noFill/>
        </p:spPr>
        <p:txBody>
          <a:bodyPr wrap="square">
            <a:spAutoFit/>
          </a:bodyPr>
          <a:lstStyle/>
          <a:p>
            <a:pPr algn="l"/>
            <a:endParaRPr lang="en-US" b="1"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endParaRPr>
          </a:p>
          <a:p>
            <a:pPr algn="l"/>
            <a:endParaRPr lang="en-US" b="1" dirty="0">
              <a:latin typeface="arial" panose="020B0604020202020204" pitchFamily="34" charset="0"/>
              <a:hlinkClick r:id="rId2">
                <a:extLst>
                  <a:ext uri="{A12FA001-AC4F-418D-AE19-62706E023703}">
                    <ahyp:hlinkClr xmlns:ahyp="http://schemas.microsoft.com/office/drawing/2018/hyperlinkcolor" val="tx"/>
                  </a:ext>
                </a:extLst>
              </a:hlinkClick>
            </a:endParaRPr>
          </a:p>
          <a:p>
            <a:pPr algn="l"/>
            <a:r>
              <a:rPr lang="en-US" b="1"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 </a:t>
            </a:r>
          </a:p>
        </p:txBody>
      </p:sp>
      <p:pic>
        <p:nvPicPr>
          <p:cNvPr id="7" name="Picture 6">
            <a:extLst>
              <a:ext uri="{FF2B5EF4-FFF2-40B4-BE49-F238E27FC236}">
                <a16:creationId xmlns:a16="http://schemas.microsoft.com/office/drawing/2014/main" id="{0438581C-675C-40BF-1A34-20663E97F578}"/>
              </a:ext>
            </a:extLst>
          </p:cNvPr>
          <p:cNvPicPr>
            <a:picLocks noChangeAspect="1"/>
          </p:cNvPicPr>
          <p:nvPr/>
        </p:nvPicPr>
        <p:blipFill>
          <a:blip r:embed="rId3"/>
          <a:stretch>
            <a:fillRect/>
          </a:stretch>
        </p:blipFill>
        <p:spPr>
          <a:xfrm>
            <a:off x="518653" y="1367355"/>
            <a:ext cx="8283295" cy="3010990"/>
          </a:xfrm>
          <a:prstGeom prst="rect">
            <a:avLst/>
          </a:prstGeom>
        </p:spPr>
      </p:pic>
      <p:sp>
        <p:nvSpPr>
          <p:cNvPr id="9" name="TextBox 8">
            <a:extLst>
              <a:ext uri="{FF2B5EF4-FFF2-40B4-BE49-F238E27FC236}">
                <a16:creationId xmlns:a16="http://schemas.microsoft.com/office/drawing/2014/main" id="{081DE6AD-8152-2EF8-BB66-FD47727CA5BA}"/>
              </a:ext>
            </a:extLst>
          </p:cNvPr>
          <p:cNvSpPr txBox="1"/>
          <p:nvPr/>
        </p:nvSpPr>
        <p:spPr>
          <a:xfrm>
            <a:off x="331208" y="351692"/>
            <a:ext cx="6096000" cy="461665"/>
          </a:xfrm>
          <a:prstGeom prst="rect">
            <a:avLst/>
          </a:prstGeom>
          <a:noFill/>
        </p:spPr>
        <p:txBody>
          <a:bodyPr wrap="square">
            <a:spAutoFit/>
          </a:bodyPr>
          <a:lstStyle/>
          <a:p>
            <a:r>
              <a:rPr lang="en-US" sz="2400" b="1" dirty="0"/>
              <a:t>Show Matching Logs </a:t>
            </a:r>
          </a:p>
        </p:txBody>
      </p:sp>
    </p:spTree>
    <p:extLst>
      <p:ext uri="{BB962C8B-B14F-4D97-AF65-F5344CB8AC3E}">
        <p14:creationId xmlns:p14="http://schemas.microsoft.com/office/powerpoint/2010/main" val="306889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0B157-A817-495B-8773-2A787D0E81A5}"/>
              </a:ext>
            </a:extLst>
          </p:cNvPr>
          <p:cNvSpPr txBox="1"/>
          <p:nvPr/>
        </p:nvSpPr>
        <p:spPr>
          <a:xfrm>
            <a:off x="703385" y="351692"/>
            <a:ext cx="184731" cy="461665"/>
          </a:xfrm>
          <a:prstGeom prst="rect">
            <a:avLst/>
          </a:prstGeom>
          <a:noFill/>
        </p:spPr>
        <p:txBody>
          <a:bodyPr wrap="none" rtlCol="0">
            <a:spAutoFit/>
          </a:bodyPr>
          <a:lstStyle/>
          <a:p>
            <a:endParaRPr lang="en-US" sz="2400" b="1" dirty="0"/>
          </a:p>
        </p:txBody>
      </p:sp>
      <p:sp>
        <p:nvSpPr>
          <p:cNvPr id="3" name="TextBox 2">
            <a:extLst>
              <a:ext uri="{FF2B5EF4-FFF2-40B4-BE49-F238E27FC236}">
                <a16:creationId xmlns:a16="http://schemas.microsoft.com/office/drawing/2014/main" id="{8CFC2844-D800-4CEF-A061-C2ABD61777B3}"/>
              </a:ext>
            </a:extLst>
          </p:cNvPr>
          <p:cNvSpPr txBox="1"/>
          <p:nvPr/>
        </p:nvSpPr>
        <p:spPr>
          <a:xfrm>
            <a:off x="1012874" y="1392702"/>
            <a:ext cx="263214" cy="707886"/>
          </a:xfrm>
          <a:prstGeom prst="rect">
            <a:avLst/>
          </a:prstGeom>
          <a:noFill/>
        </p:spPr>
        <p:txBody>
          <a:bodyPr wrap="none" rtlCol="0">
            <a:spAutoFit/>
          </a:bodyPr>
          <a:lstStyle/>
          <a:p>
            <a:r>
              <a:rPr lang="en-US" sz="2200" dirty="0"/>
              <a:t> </a:t>
            </a:r>
            <a:endParaRPr lang="en-US" dirty="0"/>
          </a:p>
          <a:p>
            <a:endParaRPr lang="en-US" dirty="0"/>
          </a:p>
        </p:txBody>
      </p:sp>
      <p:sp>
        <p:nvSpPr>
          <p:cNvPr id="5" name="TextBox 4">
            <a:extLst>
              <a:ext uri="{FF2B5EF4-FFF2-40B4-BE49-F238E27FC236}">
                <a16:creationId xmlns:a16="http://schemas.microsoft.com/office/drawing/2014/main" id="{939B4605-3F72-4B48-8594-5A059D74F8D4}"/>
              </a:ext>
            </a:extLst>
          </p:cNvPr>
          <p:cNvSpPr txBox="1"/>
          <p:nvPr/>
        </p:nvSpPr>
        <p:spPr>
          <a:xfrm>
            <a:off x="331208" y="444025"/>
            <a:ext cx="6096000" cy="923330"/>
          </a:xfrm>
          <a:prstGeom prst="rect">
            <a:avLst/>
          </a:prstGeom>
          <a:noFill/>
        </p:spPr>
        <p:txBody>
          <a:bodyPr wrap="square">
            <a:spAutoFit/>
          </a:bodyPr>
          <a:lstStyle/>
          <a:p>
            <a:pPr algn="l"/>
            <a:endParaRPr lang="en-US" b="1"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endParaRPr>
          </a:p>
          <a:p>
            <a:pPr algn="l"/>
            <a:endParaRPr lang="en-US" b="1" dirty="0">
              <a:latin typeface="arial" panose="020B0604020202020204" pitchFamily="34" charset="0"/>
              <a:hlinkClick r:id="rId2">
                <a:extLst>
                  <a:ext uri="{A12FA001-AC4F-418D-AE19-62706E023703}">
                    <ahyp:hlinkClr xmlns:ahyp="http://schemas.microsoft.com/office/drawing/2018/hyperlinkcolor" val="tx"/>
                  </a:ext>
                </a:extLst>
              </a:hlinkClick>
            </a:endParaRPr>
          </a:p>
          <a:p>
            <a:pPr algn="l"/>
            <a:r>
              <a:rPr lang="en-US" b="1"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 </a:t>
            </a:r>
          </a:p>
        </p:txBody>
      </p:sp>
      <p:sp>
        <p:nvSpPr>
          <p:cNvPr id="9" name="TextBox 8">
            <a:extLst>
              <a:ext uri="{FF2B5EF4-FFF2-40B4-BE49-F238E27FC236}">
                <a16:creationId xmlns:a16="http://schemas.microsoft.com/office/drawing/2014/main" id="{081DE6AD-8152-2EF8-BB66-FD47727CA5BA}"/>
              </a:ext>
            </a:extLst>
          </p:cNvPr>
          <p:cNvSpPr txBox="1"/>
          <p:nvPr/>
        </p:nvSpPr>
        <p:spPr>
          <a:xfrm>
            <a:off x="331208" y="351692"/>
            <a:ext cx="6096000" cy="461665"/>
          </a:xfrm>
          <a:prstGeom prst="rect">
            <a:avLst/>
          </a:prstGeom>
          <a:noFill/>
        </p:spPr>
        <p:txBody>
          <a:bodyPr wrap="square">
            <a:spAutoFit/>
          </a:bodyPr>
          <a:lstStyle/>
          <a:p>
            <a:r>
              <a:rPr lang="en-US" sz="2400" b="1" dirty="0"/>
              <a:t>Hit</a:t>
            </a:r>
          </a:p>
        </p:txBody>
      </p:sp>
    </p:spTree>
    <p:extLst>
      <p:ext uri="{BB962C8B-B14F-4D97-AF65-F5344CB8AC3E}">
        <p14:creationId xmlns:p14="http://schemas.microsoft.com/office/powerpoint/2010/main" val="213830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0B157-A817-495B-8773-2A787D0E81A5}"/>
              </a:ext>
            </a:extLst>
          </p:cNvPr>
          <p:cNvSpPr txBox="1"/>
          <p:nvPr/>
        </p:nvSpPr>
        <p:spPr>
          <a:xfrm>
            <a:off x="703385" y="351692"/>
            <a:ext cx="902811" cy="461665"/>
          </a:xfrm>
          <a:prstGeom prst="rect">
            <a:avLst/>
          </a:prstGeom>
          <a:noFill/>
        </p:spPr>
        <p:txBody>
          <a:bodyPr wrap="none" rtlCol="0">
            <a:spAutoFit/>
          </a:bodyPr>
          <a:lstStyle/>
          <a:p>
            <a:r>
              <a:rPr lang="en-US" sz="2400" b="1" dirty="0"/>
              <a:t>LAB </a:t>
            </a:r>
          </a:p>
        </p:txBody>
      </p:sp>
      <p:sp>
        <p:nvSpPr>
          <p:cNvPr id="3" name="TextBox 2">
            <a:extLst>
              <a:ext uri="{FF2B5EF4-FFF2-40B4-BE49-F238E27FC236}">
                <a16:creationId xmlns:a16="http://schemas.microsoft.com/office/drawing/2014/main" id="{8CFC2844-D800-4CEF-A061-C2ABD61777B3}"/>
              </a:ext>
            </a:extLst>
          </p:cNvPr>
          <p:cNvSpPr txBox="1"/>
          <p:nvPr/>
        </p:nvSpPr>
        <p:spPr>
          <a:xfrm>
            <a:off x="703384" y="1164102"/>
            <a:ext cx="11107615" cy="6832640"/>
          </a:xfrm>
          <a:prstGeom prst="rect">
            <a:avLst/>
          </a:prstGeom>
          <a:noFill/>
        </p:spPr>
        <p:txBody>
          <a:bodyPr wrap="square" rtlCol="0">
            <a:spAutoFit/>
          </a:bodyPr>
          <a:lstStyle/>
          <a:p>
            <a:r>
              <a:rPr lang="en-US" sz="2400" dirty="0"/>
              <a:t> Applying ISDB Objects as Destinations</a:t>
            </a:r>
          </a:p>
          <a:p>
            <a:endParaRPr lang="en-US" sz="2400" dirty="0"/>
          </a:p>
          <a:p>
            <a:r>
              <a:rPr lang="en-US" dirty="0"/>
              <a:t>FortiGate can match destination traffic using address objects or internet service database (ISDB) objects.</a:t>
            </a:r>
          </a:p>
          <a:p>
            <a:endParaRPr lang="en-US" dirty="0"/>
          </a:p>
          <a:p>
            <a:r>
              <a:rPr lang="en-US" dirty="0"/>
              <a:t> ISDB objects are predefined entries that FortiGuard regularly updates and contain a database of IP addresses, protocols, and port numbers that the most common internet services use.</a:t>
            </a:r>
          </a:p>
          <a:p>
            <a:endParaRPr lang="en-US" dirty="0"/>
          </a:p>
          <a:p>
            <a:r>
              <a:rPr lang="en-US" dirty="0"/>
              <a:t>You can use ISDB objects to allow or deny traffic to well-known internet destinations, without having to configure the IP addresses, protocols, or ports that those destinations use in the firewall policy.</a:t>
            </a:r>
          </a:p>
          <a:p>
            <a:endParaRPr lang="en-US" sz="2400" dirty="0"/>
          </a:p>
          <a:p>
            <a:endParaRPr lang="en-US" sz="2400" dirty="0"/>
          </a:p>
          <a:p>
            <a:endParaRPr lang="en-US" sz="2400" dirty="0"/>
          </a:p>
          <a:p>
            <a:r>
              <a:rPr lang="en-US" sz="2400" dirty="0"/>
              <a:t>Create two policy  </a:t>
            </a:r>
          </a:p>
          <a:p>
            <a:r>
              <a:rPr lang="en-US" sz="2400" dirty="0"/>
              <a:t>- Name: block-</a:t>
            </a:r>
            <a:r>
              <a:rPr lang="en-US" sz="2400" dirty="0" err="1"/>
              <a:t>facebook</a:t>
            </a:r>
            <a:r>
              <a:rPr lang="en-US" sz="2400" dirty="0"/>
              <a:t> </a:t>
            </a:r>
          </a:p>
          <a:p>
            <a:r>
              <a:rPr lang="en-US" sz="2400" dirty="0"/>
              <a:t>- Name : Internet Access : DNS/HTTP/HTTPs</a:t>
            </a:r>
          </a:p>
          <a:p>
            <a:endParaRPr lang="en-US" sz="2400" dirty="0"/>
          </a:p>
          <a:p>
            <a:endParaRPr lang="en-US" sz="2400" dirty="0"/>
          </a:p>
          <a:p>
            <a:endParaRPr lang="en-US" sz="2400" dirty="0"/>
          </a:p>
          <a:p>
            <a:r>
              <a:rPr lang="en-US" sz="2400" dirty="0"/>
              <a:t>  </a:t>
            </a:r>
          </a:p>
          <a:p>
            <a:endParaRPr lang="en-US" sz="2400" dirty="0"/>
          </a:p>
        </p:txBody>
      </p:sp>
    </p:spTree>
    <p:extLst>
      <p:ext uri="{BB962C8B-B14F-4D97-AF65-F5344CB8AC3E}">
        <p14:creationId xmlns:p14="http://schemas.microsoft.com/office/powerpoint/2010/main" val="314282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0B157-A817-495B-8773-2A787D0E81A5}"/>
              </a:ext>
            </a:extLst>
          </p:cNvPr>
          <p:cNvSpPr txBox="1"/>
          <p:nvPr/>
        </p:nvSpPr>
        <p:spPr>
          <a:xfrm>
            <a:off x="703385" y="351692"/>
            <a:ext cx="902811" cy="461665"/>
          </a:xfrm>
          <a:prstGeom prst="rect">
            <a:avLst/>
          </a:prstGeom>
          <a:noFill/>
        </p:spPr>
        <p:txBody>
          <a:bodyPr wrap="none" rtlCol="0">
            <a:spAutoFit/>
          </a:bodyPr>
          <a:lstStyle/>
          <a:p>
            <a:r>
              <a:rPr lang="en-US" sz="2400" b="1" dirty="0"/>
              <a:t>LAB </a:t>
            </a:r>
          </a:p>
        </p:txBody>
      </p:sp>
      <p:sp>
        <p:nvSpPr>
          <p:cNvPr id="3" name="TextBox 2">
            <a:extLst>
              <a:ext uri="{FF2B5EF4-FFF2-40B4-BE49-F238E27FC236}">
                <a16:creationId xmlns:a16="http://schemas.microsoft.com/office/drawing/2014/main" id="{8CFC2844-D800-4CEF-A061-C2ABD61777B3}"/>
              </a:ext>
            </a:extLst>
          </p:cNvPr>
          <p:cNvSpPr txBox="1"/>
          <p:nvPr/>
        </p:nvSpPr>
        <p:spPr>
          <a:xfrm>
            <a:off x="1012874" y="1392702"/>
            <a:ext cx="2832057" cy="1938992"/>
          </a:xfrm>
          <a:prstGeom prst="rect">
            <a:avLst/>
          </a:prstGeom>
          <a:noFill/>
        </p:spPr>
        <p:txBody>
          <a:bodyPr wrap="none" rtlCol="0">
            <a:spAutoFit/>
          </a:bodyPr>
          <a:lstStyle/>
          <a:p>
            <a:r>
              <a:rPr lang="en-US" sz="2400" dirty="0"/>
              <a:t>Virtual  wire policy  </a:t>
            </a:r>
          </a:p>
          <a:p>
            <a:endParaRPr lang="en-US" sz="2400" dirty="0"/>
          </a:p>
          <a:p>
            <a:r>
              <a:rPr lang="en-US" sz="2400" dirty="0"/>
              <a:t> </a:t>
            </a:r>
          </a:p>
          <a:p>
            <a:r>
              <a:rPr lang="en-US" sz="2400" dirty="0"/>
              <a:t>  </a:t>
            </a:r>
          </a:p>
          <a:p>
            <a:endParaRPr lang="en-US" sz="2400" dirty="0"/>
          </a:p>
        </p:txBody>
      </p:sp>
    </p:spTree>
    <p:extLst>
      <p:ext uri="{BB962C8B-B14F-4D97-AF65-F5344CB8AC3E}">
        <p14:creationId xmlns:p14="http://schemas.microsoft.com/office/powerpoint/2010/main" val="59416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FED9D-94CF-4D20-A6B7-EDF9BE704EC5}"/>
              </a:ext>
            </a:extLst>
          </p:cNvPr>
          <p:cNvPicPr>
            <a:picLocks noChangeAspect="1"/>
          </p:cNvPicPr>
          <p:nvPr/>
        </p:nvPicPr>
        <p:blipFill>
          <a:blip r:embed="rId2"/>
          <a:stretch>
            <a:fillRect/>
          </a:stretch>
        </p:blipFill>
        <p:spPr>
          <a:xfrm>
            <a:off x="304799" y="457407"/>
            <a:ext cx="10760765" cy="6115671"/>
          </a:xfrm>
          <a:prstGeom prst="rect">
            <a:avLst/>
          </a:prstGeom>
        </p:spPr>
      </p:pic>
    </p:spTree>
    <p:extLst>
      <p:ext uri="{BB962C8B-B14F-4D97-AF65-F5344CB8AC3E}">
        <p14:creationId xmlns:p14="http://schemas.microsoft.com/office/powerpoint/2010/main" val="395693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35FE5-D846-40B0-929B-2020B03CD076}"/>
              </a:ext>
            </a:extLst>
          </p:cNvPr>
          <p:cNvPicPr>
            <a:picLocks noChangeAspect="1"/>
          </p:cNvPicPr>
          <p:nvPr/>
        </p:nvPicPr>
        <p:blipFill>
          <a:blip r:embed="rId2"/>
          <a:stretch>
            <a:fillRect/>
          </a:stretch>
        </p:blipFill>
        <p:spPr>
          <a:xfrm>
            <a:off x="265043" y="648734"/>
            <a:ext cx="11701670" cy="6003857"/>
          </a:xfrm>
          <a:prstGeom prst="rect">
            <a:avLst/>
          </a:prstGeom>
        </p:spPr>
      </p:pic>
    </p:spTree>
    <p:extLst>
      <p:ext uri="{BB962C8B-B14F-4D97-AF65-F5344CB8AC3E}">
        <p14:creationId xmlns:p14="http://schemas.microsoft.com/office/powerpoint/2010/main" val="259319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8D8030-7BD1-41F9-AC4C-C13211F4EC14}"/>
              </a:ext>
            </a:extLst>
          </p:cNvPr>
          <p:cNvPicPr>
            <a:picLocks noChangeAspect="1"/>
          </p:cNvPicPr>
          <p:nvPr/>
        </p:nvPicPr>
        <p:blipFill>
          <a:blip r:embed="rId3"/>
          <a:stretch>
            <a:fillRect/>
          </a:stretch>
        </p:blipFill>
        <p:spPr>
          <a:xfrm>
            <a:off x="304800" y="576675"/>
            <a:ext cx="10482470" cy="6036159"/>
          </a:xfrm>
          <a:prstGeom prst="rect">
            <a:avLst/>
          </a:prstGeom>
        </p:spPr>
      </p:pic>
    </p:spTree>
    <p:extLst>
      <p:ext uri="{BB962C8B-B14F-4D97-AF65-F5344CB8AC3E}">
        <p14:creationId xmlns:p14="http://schemas.microsoft.com/office/powerpoint/2010/main" val="183532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0D2B4-2A61-4999-AC07-B6F7DF7B17F5}"/>
              </a:ext>
            </a:extLst>
          </p:cNvPr>
          <p:cNvPicPr>
            <a:picLocks noChangeAspect="1"/>
          </p:cNvPicPr>
          <p:nvPr/>
        </p:nvPicPr>
        <p:blipFill>
          <a:blip r:embed="rId2"/>
          <a:stretch>
            <a:fillRect/>
          </a:stretch>
        </p:blipFill>
        <p:spPr>
          <a:xfrm>
            <a:off x="258624" y="503583"/>
            <a:ext cx="9375706" cy="6122503"/>
          </a:xfrm>
          <a:prstGeom prst="rect">
            <a:avLst/>
          </a:prstGeom>
        </p:spPr>
      </p:pic>
    </p:spTree>
    <p:extLst>
      <p:ext uri="{BB962C8B-B14F-4D97-AF65-F5344CB8AC3E}">
        <p14:creationId xmlns:p14="http://schemas.microsoft.com/office/powerpoint/2010/main" val="298438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EF0A2D-0E8F-427A-8226-0A240251BFD3}"/>
              </a:ext>
            </a:extLst>
          </p:cNvPr>
          <p:cNvPicPr>
            <a:picLocks noChangeAspect="1"/>
          </p:cNvPicPr>
          <p:nvPr/>
        </p:nvPicPr>
        <p:blipFill>
          <a:blip r:embed="rId3"/>
          <a:stretch>
            <a:fillRect/>
          </a:stretch>
        </p:blipFill>
        <p:spPr>
          <a:xfrm>
            <a:off x="273946" y="428997"/>
            <a:ext cx="11162680" cy="6126853"/>
          </a:xfrm>
          <a:prstGeom prst="rect">
            <a:avLst/>
          </a:prstGeom>
        </p:spPr>
      </p:pic>
    </p:spTree>
    <p:extLst>
      <p:ext uri="{BB962C8B-B14F-4D97-AF65-F5344CB8AC3E}">
        <p14:creationId xmlns:p14="http://schemas.microsoft.com/office/powerpoint/2010/main" val="247695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077E9-07E8-421D-95E0-E198E04B89BA}"/>
              </a:ext>
            </a:extLst>
          </p:cNvPr>
          <p:cNvPicPr>
            <a:picLocks noChangeAspect="1"/>
          </p:cNvPicPr>
          <p:nvPr/>
        </p:nvPicPr>
        <p:blipFill>
          <a:blip r:embed="rId2"/>
          <a:stretch>
            <a:fillRect/>
          </a:stretch>
        </p:blipFill>
        <p:spPr>
          <a:xfrm>
            <a:off x="132521" y="424070"/>
            <a:ext cx="11251096" cy="6281530"/>
          </a:xfrm>
          <a:prstGeom prst="rect">
            <a:avLst/>
          </a:prstGeom>
        </p:spPr>
      </p:pic>
    </p:spTree>
    <p:extLst>
      <p:ext uri="{BB962C8B-B14F-4D97-AF65-F5344CB8AC3E}">
        <p14:creationId xmlns:p14="http://schemas.microsoft.com/office/powerpoint/2010/main" val="32914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229B4F-64EB-4366-99FA-92361952FCB3}"/>
              </a:ext>
            </a:extLst>
          </p:cNvPr>
          <p:cNvPicPr>
            <a:picLocks noChangeAspect="1"/>
          </p:cNvPicPr>
          <p:nvPr/>
        </p:nvPicPr>
        <p:blipFill>
          <a:blip r:embed="rId3"/>
          <a:stretch>
            <a:fillRect/>
          </a:stretch>
        </p:blipFill>
        <p:spPr>
          <a:xfrm>
            <a:off x="443132" y="253220"/>
            <a:ext cx="2133600" cy="457200"/>
          </a:xfrm>
          <a:prstGeom prst="rect">
            <a:avLst/>
          </a:prstGeom>
        </p:spPr>
      </p:pic>
      <p:sp>
        <p:nvSpPr>
          <p:cNvPr id="5" name="TextBox 4">
            <a:extLst>
              <a:ext uri="{FF2B5EF4-FFF2-40B4-BE49-F238E27FC236}">
                <a16:creationId xmlns:a16="http://schemas.microsoft.com/office/drawing/2014/main" id="{0F73D020-CA3B-42E2-AA7E-7CB414AA8258}"/>
              </a:ext>
            </a:extLst>
          </p:cNvPr>
          <p:cNvSpPr txBox="1"/>
          <p:nvPr/>
        </p:nvSpPr>
        <p:spPr>
          <a:xfrm>
            <a:off x="2576732" y="253220"/>
            <a:ext cx="3003579" cy="738664"/>
          </a:xfrm>
          <a:prstGeom prst="rect">
            <a:avLst/>
          </a:prstGeom>
          <a:noFill/>
        </p:spPr>
        <p:txBody>
          <a:bodyPr wrap="none" rtlCol="0">
            <a:spAutoFit/>
          </a:bodyPr>
          <a:lstStyle/>
          <a:p>
            <a:pPr algn="l"/>
            <a:r>
              <a:rPr lang="en-US" sz="2400" i="0" dirty="0">
                <a:solidFill>
                  <a:srgbClr val="212529"/>
                </a:solidFill>
                <a:effectLst/>
                <a:latin typeface="HelveticaNeueLT-Light"/>
              </a:rPr>
              <a:t>IP reputation filtering</a:t>
            </a:r>
          </a:p>
          <a:p>
            <a:endParaRPr lang="en-US" dirty="0"/>
          </a:p>
        </p:txBody>
      </p:sp>
      <p:sp>
        <p:nvSpPr>
          <p:cNvPr id="7" name="TextBox 6">
            <a:extLst>
              <a:ext uri="{FF2B5EF4-FFF2-40B4-BE49-F238E27FC236}">
                <a16:creationId xmlns:a16="http://schemas.microsoft.com/office/drawing/2014/main" id="{FD6A68A6-1E2D-45B3-8B1D-AC729D1F593A}"/>
              </a:ext>
            </a:extLst>
          </p:cNvPr>
          <p:cNvSpPr txBox="1"/>
          <p:nvPr/>
        </p:nvSpPr>
        <p:spPr>
          <a:xfrm>
            <a:off x="443132" y="1129159"/>
            <a:ext cx="9981028" cy="5078313"/>
          </a:xfrm>
          <a:prstGeom prst="rect">
            <a:avLst/>
          </a:prstGeom>
          <a:noFill/>
        </p:spPr>
        <p:txBody>
          <a:bodyPr wrap="square">
            <a:spAutoFit/>
          </a:bodyPr>
          <a:lstStyle/>
          <a:p>
            <a:r>
              <a:rPr lang="en-US" dirty="0">
                <a:latin typeface="Verdana" panose="020B0604030504040204" pitchFamily="34" charset="0"/>
              </a:rPr>
              <a:t>g</a:t>
            </a:r>
            <a:r>
              <a:rPr lang="en-US" b="0" i="0" dirty="0">
                <a:effectLst/>
                <a:latin typeface="Verdana" panose="020B0604030504040204" pitchFamily="34" charset="0"/>
              </a:rPr>
              <a:t>et firewall internet-service-reputation 1</a:t>
            </a:r>
          </a:p>
          <a:p>
            <a:endParaRPr lang="en-US" dirty="0">
              <a:latin typeface="Verdana" panose="020B0604030504040204" pitchFamily="34" charset="0"/>
            </a:endParaRPr>
          </a:p>
          <a:p>
            <a:r>
              <a:rPr lang="en-US" b="0" i="0" dirty="0">
                <a:effectLst/>
                <a:latin typeface="Verdana" panose="020B0604030504040204" pitchFamily="34" charset="0"/>
              </a:rPr>
              <a:t>The five default reputation levels are:</a:t>
            </a:r>
            <a:br>
              <a:rPr lang="en-US" dirty="0"/>
            </a:br>
            <a:r>
              <a:rPr lang="en-US" b="0" i="0" dirty="0">
                <a:effectLst/>
                <a:latin typeface="Verdana" panose="020B0604030504040204" pitchFamily="34" charset="0"/>
              </a:rPr>
              <a:t>1) Known malicious sites related to botnet servers, phishing sites, etc.</a:t>
            </a:r>
            <a:br>
              <a:rPr lang="en-US" dirty="0"/>
            </a:br>
            <a:r>
              <a:rPr lang="en-US" b="0" i="0" dirty="0">
                <a:effectLst/>
                <a:latin typeface="Verdana" panose="020B0604030504040204" pitchFamily="34" charset="0"/>
              </a:rPr>
              <a:t>2) Sites providing high risk services, such as TOR, proxy, P2P, etc.</a:t>
            </a:r>
            <a:br>
              <a:rPr lang="en-US" dirty="0"/>
            </a:br>
            <a:r>
              <a:rPr lang="en-US" b="0" i="0" dirty="0">
                <a:effectLst/>
                <a:latin typeface="Verdana" panose="020B0604030504040204" pitchFamily="34" charset="0"/>
              </a:rPr>
              <a:t>3) Unverified sites.</a:t>
            </a:r>
            <a:br>
              <a:rPr lang="en-US" dirty="0"/>
            </a:br>
            <a:r>
              <a:rPr lang="en-US" b="0" i="0" dirty="0">
                <a:effectLst/>
                <a:latin typeface="Verdana" panose="020B0604030504040204" pitchFamily="34" charset="0"/>
              </a:rPr>
              <a:t>4) Reputable sites from social media, such as Facebook, Twitter, etc.</a:t>
            </a:r>
            <a:br>
              <a:rPr lang="en-US" dirty="0"/>
            </a:br>
            <a:r>
              <a:rPr lang="en-US" b="0" i="0" dirty="0">
                <a:effectLst/>
                <a:latin typeface="Verdana" panose="020B0604030504040204" pitchFamily="34" charset="0"/>
              </a:rPr>
              <a:t>5) Known and verified safe sites, such as Gmail, Amazon, eBay, etc.</a:t>
            </a:r>
          </a:p>
          <a:p>
            <a:endParaRPr lang="en-US" dirty="0">
              <a:latin typeface="Verdana" panose="020B0604030504040204" pitchFamily="34" charset="0"/>
            </a:endParaRPr>
          </a:p>
          <a:p>
            <a:r>
              <a:rPr lang="en-US" b="0" i="0" dirty="0">
                <a:effectLst/>
                <a:latin typeface="Verdana" panose="020B0604030504040204" pitchFamily="34" charset="0"/>
              </a:rPr>
              <a:t>The default minimum reputation level in a policy is zero, meaning that the </a:t>
            </a:r>
            <a:r>
              <a:rPr lang="en-US" b="0" i="0" u="sng" dirty="0">
                <a:effectLst/>
                <a:latin typeface="Verdana" panose="020B0604030504040204" pitchFamily="34" charset="0"/>
              </a:rPr>
              <a:t>reputation filter is disabled</a:t>
            </a:r>
            <a:r>
              <a:rPr lang="en-US" b="0" i="0" dirty="0">
                <a:effectLst/>
                <a:latin typeface="Verdana" panose="020B0604030504040204" pitchFamily="34" charset="0"/>
              </a:rPr>
              <a:t>.</a:t>
            </a:r>
          </a:p>
          <a:p>
            <a:endParaRPr lang="en-US" dirty="0">
              <a:latin typeface="Verdana" panose="020B0604030504040204" pitchFamily="34" charset="0"/>
            </a:endParaRPr>
          </a:p>
          <a:p>
            <a:r>
              <a:rPr lang="en-US" b="0" i="0" dirty="0">
                <a:effectLst/>
                <a:latin typeface="Verdana" panose="020B0604030504040204" pitchFamily="34" charset="0"/>
              </a:rPr>
              <a:t>The FortiGate gets the reputation information from ISDB, the Internet Service Database.</a:t>
            </a:r>
            <a:br>
              <a:rPr lang="en-US" dirty="0"/>
            </a:br>
            <a:r>
              <a:rPr lang="en-US" b="0" i="0" dirty="0">
                <a:effectLst/>
                <a:latin typeface="Verdana" panose="020B0604030504040204" pitchFamily="34" charset="0"/>
              </a:rPr>
              <a:t>Reputation minimums can be configured for either source or destinations in a policy, for example to ensure that users can only visit reputable websites, or to ensure that known malicious hosts may not access a server through a VIP.</a:t>
            </a:r>
            <a:br>
              <a:rPr lang="en-US" dirty="0"/>
            </a:br>
            <a:endParaRPr lang="en-US" dirty="0"/>
          </a:p>
        </p:txBody>
      </p:sp>
    </p:spTree>
    <p:extLst>
      <p:ext uri="{BB962C8B-B14F-4D97-AF65-F5344CB8AC3E}">
        <p14:creationId xmlns:p14="http://schemas.microsoft.com/office/powerpoint/2010/main" val="212267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229B4F-64EB-4366-99FA-92361952FCB3}"/>
              </a:ext>
            </a:extLst>
          </p:cNvPr>
          <p:cNvPicPr>
            <a:picLocks noChangeAspect="1"/>
          </p:cNvPicPr>
          <p:nvPr/>
        </p:nvPicPr>
        <p:blipFill>
          <a:blip r:embed="rId3"/>
          <a:stretch>
            <a:fillRect/>
          </a:stretch>
        </p:blipFill>
        <p:spPr>
          <a:xfrm>
            <a:off x="443132" y="253220"/>
            <a:ext cx="2133600" cy="457200"/>
          </a:xfrm>
          <a:prstGeom prst="rect">
            <a:avLst/>
          </a:prstGeom>
        </p:spPr>
      </p:pic>
      <p:sp>
        <p:nvSpPr>
          <p:cNvPr id="5" name="TextBox 4">
            <a:extLst>
              <a:ext uri="{FF2B5EF4-FFF2-40B4-BE49-F238E27FC236}">
                <a16:creationId xmlns:a16="http://schemas.microsoft.com/office/drawing/2014/main" id="{0F73D020-CA3B-42E2-AA7E-7CB414AA8258}"/>
              </a:ext>
            </a:extLst>
          </p:cNvPr>
          <p:cNvSpPr txBox="1"/>
          <p:nvPr/>
        </p:nvSpPr>
        <p:spPr>
          <a:xfrm>
            <a:off x="2576732" y="253220"/>
            <a:ext cx="3003579" cy="738664"/>
          </a:xfrm>
          <a:prstGeom prst="rect">
            <a:avLst/>
          </a:prstGeom>
          <a:noFill/>
        </p:spPr>
        <p:txBody>
          <a:bodyPr wrap="none" rtlCol="0">
            <a:spAutoFit/>
          </a:bodyPr>
          <a:lstStyle/>
          <a:p>
            <a:pPr algn="l"/>
            <a:r>
              <a:rPr lang="en-US" sz="2400" i="0" dirty="0">
                <a:solidFill>
                  <a:srgbClr val="212529"/>
                </a:solidFill>
                <a:effectLst/>
                <a:latin typeface="HelveticaNeueLT-Light"/>
              </a:rPr>
              <a:t>IP reputation filtering</a:t>
            </a:r>
          </a:p>
          <a:p>
            <a:endParaRPr lang="en-US" dirty="0"/>
          </a:p>
        </p:txBody>
      </p:sp>
      <p:sp>
        <p:nvSpPr>
          <p:cNvPr id="7" name="TextBox 6">
            <a:extLst>
              <a:ext uri="{FF2B5EF4-FFF2-40B4-BE49-F238E27FC236}">
                <a16:creationId xmlns:a16="http://schemas.microsoft.com/office/drawing/2014/main" id="{FD6A68A6-1E2D-45B3-8B1D-AC729D1F593A}"/>
              </a:ext>
            </a:extLst>
          </p:cNvPr>
          <p:cNvSpPr txBox="1"/>
          <p:nvPr/>
        </p:nvSpPr>
        <p:spPr>
          <a:xfrm>
            <a:off x="589797" y="972469"/>
            <a:ext cx="9981028" cy="5632311"/>
          </a:xfrm>
          <a:prstGeom prst="rect">
            <a:avLst/>
          </a:prstGeom>
          <a:noFill/>
        </p:spPr>
        <p:txBody>
          <a:bodyPr wrap="square">
            <a:spAutoFit/>
          </a:bodyPr>
          <a:lstStyle/>
          <a:p>
            <a:r>
              <a:rPr lang="en-US" dirty="0">
                <a:latin typeface="Verdana" panose="020B0604030504040204" pitchFamily="34" charset="0"/>
              </a:rPr>
              <a:t>g</a:t>
            </a:r>
            <a:r>
              <a:rPr lang="en-US" b="0" i="0" dirty="0">
                <a:effectLst/>
                <a:latin typeface="Verdana" panose="020B0604030504040204" pitchFamily="34" charset="0"/>
              </a:rPr>
              <a:t>et firewall internet-service-reputation 1</a:t>
            </a:r>
          </a:p>
          <a:p>
            <a:endParaRPr lang="en-US" dirty="0">
              <a:latin typeface="Verdana" panose="020B0604030504040204" pitchFamily="34" charset="0"/>
            </a:endParaRPr>
          </a:p>
          <a:p>
            <a:r>
              <a:rPr lang="en-US" dirty="0"/>
              <a:t>config firewall policy</a:t>
            </a:r>
          </a:p>
          <a:p>
            <a:r>
              <a:rPr lang="en-US" dirty="0"/>
              <a:t>    edit 1</a:t>
            </a:r>
          </a:p>
          <a:p>
            <a:r>
              <a:rPr lang="en-US" dirty="0"/>
              <a:t>        set </a:t>
            </a:r>
            <a:r>
              <a:rPr lang="en-US" dirty="0" err="1"/>
              <a:t>srcintf</a:t>
            </a:r>
            <a:r>
              <a:rPr lang="en-US" dirty="0"/>
              <a:t> “wan1"</a:t>
            </a:r>
          </a:p>
          <a:p>
            <a:r>
              <a:rPr lang="en-US" dirty="0"/>
              <a:t>        set </a:t>
            </a:r>
            <a:r>
              <a:rPr lang="en-US" dirty="0" err="1"/>
              <a:t>dstintf</a:t>
            </a:r>
            <a:r>
              <a:rPr lang="en-US" dirty="0"/>
              <a:t> “LAN"</a:t>
            </a:r>
          </a:p>
          <a:p>
            <a:r>
              <a:rPr lang="en-US" dirty="0"/>
              <a:t>        set </a:t>
            </a:r>
            <a:r>
              <a:rPr lang="en-US" dirty="0" err="1"/>
              <a:t>dstaddr</a:t>
            </a:r>
            <a:r>
              <a:rPr lang="en-US" dirty="0"/>
              <a:t> "all"</a:t>
            </a:r>
          </a:p>
          <a:p>
            <a:r>
              <a:rPr lang="en-US" dirty="0"/>
              <a:t>        set reputation-minimum 3</a:t>
            </a:r>
          </a:p>
          <a:p>
            <a:r>
              <a:rPr lang="en-US" dirty="0"/>
              <a:t>        set reputation-direction source</a:t>
            </a:r>
          </a:p>
          <a:p>
            <a:r>
              <a:rPr lang="en-US" dirty="0"/>
              <a:t>        set action accept</a:t>
            </a:r>
          </a:p>
          <a:p>
            <a:r>
              <a:rPr lang="en-US" dirty="0"/>
              <a:t>        set schedule "always"</a:t>
            </a:r>
          </a:p>
          <a:p>
            <a:r>
              <a:rPr lang="en-US" dirty="0"/>
              <a:t>        set service "ALL"</a:t>
            </a:r>
          </a:p>
          <a:p>
            <a:r>
              <a:rPr lang="en-US" dirty="0"/>
              <a:t>        set </a:t>
            </a:r>
            <a:r>
              <a:rPr lang="en-US" dirty="0" err="1"/>
              <a:t>logtraffic</a:t>
            </a:r>
            <a:r>
              <a:rPr lang="en-US" dirty="0"/>
              <a:t> all</a:t>
            </a:r>
          </a:p>
          <a:p>
            <a:r>
              <a:rPr lang="en-US" dirty="0"/>
              <a:t>        set auto-</a:t>
            </a:r>
            <a:r>
              <a:rPr lang="en-US" dirty="0" err="1"/>
              <a:t>asic</a:t>
            </a:r>
            <a:r>
              <a:rPr lang="en-US" dirty="0"/>
              <a:t>-offload disable</a:t>
            </a:r>
          </a:p>
          <a:p>
            <a:r>
              <a:rPr lang="en-US" dirty="0"/>
              <a:t>        set </a:t>
            </a:r>
            <a:r>
              <a:rPr lang="en-US" dirty="0" err="1"/>
              <a:t>nat</a:t>
            </a:r>
            <a:r>
              <a:rPr lang="en-US" dirty="0"/>
              <a:t> enable</a:t>
            </a:r>
          </a:p>
          <a:p>
            <a:r>
              <a:rPr lang="en-US" dirty="0"/>
              <a:t>    next</a:t>
            </a:r>
          </a:p>
          <a:p>
            <a:r>
              <a:rPr lang="en-US" dirty="0"/>
              <a:t>End</a:t>
            </a:r>
            <a:endParaRPr lang="ar-JO" dirty="0"/>
          </a:p>
          <a:p>
            <a:endParaRPr lang="en-US" dirty="0"/>
          </a:p>
          <a:p>
            <a:r>
              <a:rPr lang="en-US" dirty="0"/>
              <a:t>     Packets from the source IP address with reputation levels three, four, or five will be forwarded     by this policy.</a:t>
            </a:r>
          </a:p>
        </p:txBody>
      </p:sp>
      <p:sp>
        <p:nvSpPr>
          <p:cNvPr id="13" name="TextBox 12">
            <a:extLst>
              <a:ext uri="{FF2B5EF4-FFF2-40B4-BE49-F238E27FC236}">
                <a16:creationId xmlns:a16="http://schemas.microsoft.com/office/drawing/2014/main" id="{6B160CAF-F578-4AC1-B426-B5A3DE7F2806}"/>
              </a:ext>
            </a:extLst>
          </p:cNvPr>
          <p:cNvSpPr txBox="1"/>
          <p:nvPr/>
        </p:nvSpPr>
        <p:spPr>
          <a:xfrm>
            <a:off x="5134708" y="2996418"/>
            <a:ext cx="6774154" cy="2031325"/>
          </a:xfrm>
          <a:prstGeom prst="rect">
            <a:avLst/>
          </a:prstGeom>
          <a:noFill/>
        </p:spPr>
        <p:txBody>
          <a:bodyPr wrap="square" rtlCol="0">
            <a:spAutoFit/>
          </a:bodyPr>
          <a:lstStyle/>
          <a:p>
            <a:r>
              <a:rPr lang="en-US" dirty="0"/>
              <a:t>In a policy, if reputation-minimum is set, and the reputation-direction is destination, then the </a:t>
            </a:r>
            <a:r>
              <a:rPr lang="en-US" dirty="0" err="1"/>
              <a:t>dstaddr</a:t>
            </a:r>
            <a:r>
              <a:rPr lang="en-US" dirty="0"/>
              <a:t>, service, and internet-service options are removed from the policy.</a:t>
            </a:r>
          </a:p>
          <a:p>
            <a:endParaRPr lang="en-US" dirty="0"/>
          </a:p>
          <a:p>
            <a:r>
              <a:rPr lang="en-US" dirty="0"/>
              <a:t>If reputation-minimum is set, and the reputation-direction is source, then the </a:t>
            </a:r>
            <a:r>
              <a:rPr lang="en-US" dirty="0" err="1"/>
              <a:t>srcaddr</a:t>
            </a:r>
            <a:r>
              <a:rPr lang="en-US" dirty="0"/>
              <a:t>, and internet-service-</a:t>
            </a:r>
            <a:r>
              <a:rPr lang="en-US" dirty="0" err="1"/>
              <a:t>src</a:t>
            </a:r>
            <a:r>
              <a:rPr lang="en-US" dirty="0"/>
              <a:t> options are removed from the policy.</a:t>
            </a:r>
          </a:p>
        </p:txBody>
      </p:sp>
    </p:spTree>
    <p:extLst>
      <p:ext uri="{BB962C8B-B14F-4D97-AF65-F5344CB8AC3E}">
        <p14:creationId xmlns:p14="http://schemas.microsoft.com/office/powerpoint/2010/main" val="420467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0E7309-80C4-47D8-AA2E-F0FD8720DC3C}"/>
              </a:ext>
            </a:extLst>
          </p:cNvPr>
          <p:cNvPicPr>
            <a:picLocks noChangeAspect="1"/>
          </p:cNvPicPr>
          <p:nvPr/>
        </p:nvPicPr>
        <p:blipFill>
          <a:blip r:embed="rId2"/>
          <a:stretch>
            <a:fillRect/>
          </a:stretch>
        </p:blipFill>
        <p:spPr>
          <a:xfrm>
            <a:off x="278296" y="595623"/>
            <a:ext cx="10053742" cy="6044328"/>
          </a:xfrm>
          <a:prstGeom prst="rect">
            <a:avLst/>
          </a:prstGeom>
        </p:spPr>
      </p:pic>
    </p:spTree>
    <p:extLst>
      <p:ext uri="{BB962C8B-B14F-4D97-AF65-F5344CB8AC3E}">
        <p14:creationId xmlns:p14="http://schemas.microsoft.com/office/powerpoint/2010/main" val="270666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E4B001-7609-4552-BFAF-36B3171417C2}"/>
              </a:ext>
            </a:extLst>
          </p:cNvPr>
          <p:cNvSpPr txBox="1"/>
          <p:nvPr/>
        </p:nvSpPr>
        <p:spPr>
          <a:xfrm>
            <a:off x="277837" y="297990"/>
            <a:ext cx="6098344" cy="1015663"/>
          </a:xfrm>
          <a:prstGeom prst="rect">
            <a:avLst/>
          </a:prstGeom>
          <a:noFill/>
        </p:spPr>
        <p:txBody>
          <a:bodyPr wrap="square">
            <a:spAutoFit/>
          </a:bodyPr>
          <a:lstStyle/>
          <a:p>
            <a:pPr algn="l"/>
            <a:r>
              <a:rPr lang="en-US" sz="2400" b="1" i="0" dirty="0">
                <a:solidFill>
                  <a:srgbClr val="212529"/>
                </a:solidFill>
                <a:effectLst/>
                <a:latin typeface="HelveticaNeueLT-Light"/>
              </a:rPr>
              <a:t>MAC addressed-based policies</a:t>
            </a:r>
          </a:p>
          <a:p>
            <a:br>
              <a:rPr lang="en-US" dirty="0"/>
            </a:br>
            <a:endParaRPr lang="en-US" dirty="0"/>
          </a:p>
        </p:txBody>
      </p:sp>
      <p:sp>
        <p:nvSpPr>
          <p:cNvPr id="6" name="TextBox 5">
            <a:extLst>
              <a:ext uri="{FF2B5EF4-FFF2-40B4-BE49-F238E27FC236}">
                <a16:creationId xmlns:a16="http://schemas.microsoft.com/office/drawing/2014/main" id="{F38C9DD8-6421-44B9-83C5-BDD09CB3C267}"/>
              </a:ext>
            </a:extLst>
          </p:cNvPr>
          <p:cNvSpPr txBox="1"/>
          <p:nvPr/>
        </p:nvSpPr>
        <p:spPr>
          <a:xfrm>
            <a:off x="277836" y="1313653"/>
            <a:ext cx="10891911" cy="2031325"/>
          </a:xfrm>
          <a:prstGeom prst="rect">
            <a:avLst/>
          </a:prstGeom>
          <a:noFill/>
        </p:spPr>
        <p:txBody>
          <a:bodyPr wrap="square">
            <a:spAutoFit/>
          </a:bodyPr>
          <a:lstStyle/>
          <a:p>
            <a:r>
              <a:rPr lang="en-US" b="0" i="0" dirty="0" err="1">
                <a:solidFill>
                  <a:srgbClr val="000000"/>
                </a:solidFill>
                <a:effectLst/>
                <a:latin typeface="HelveticaNeueLT-Light"/>
              </a:rPr>
              <a:t>FortiOS</a:t>
            </a:r>
            <a:r>
              <a:rPr lang="en-US" b="0" i="0" dirty="0">
                <a:solidFill>
                  <a:srgbClr val="000000"/>
                </a:solidFill>
                <a:effectLst/>
                <a:latin typeface="HelveticaNeueLT-Light"/>
              </a:rPr>
              <a:t> only supports the MAC address type as source address for policies in NAT mode VDOM. When you use the MAC address type in a policy as source address in NAT mode VDOM, IP address translation (NAT) is still performed according to the rules defined in the policy. The MAC address type only works for source address matching. It does not have any association with NAT actions.</a:t>
            </a:r>
            <a:endParaRPr lang="en-US" dirty="0">
              <a:solidFill>
                <a:srgbClr val="000000"/>
              </a:solidFill>
              <a:latin typeface="HelveticaNeueLT-Light"/>
            </a:endParaRPr>
          </a:p>
          <a:p>
            <a:endParaRPr lang="en-US" dirty="0">
              <a:solidFill>
                <a:srgbClr val="000000"/>
              </a:solidFill>
              <a:latin typeface="HelveticaNeueLT-Light"/>
            </a:endParaRPr>
          </a:p>
          <a:p>
            <a:endParaRPr lang="en-US" dirty="0">
              <a:solidFill>
                <a:srgbClr val="000000"/>
              </a:solidFill>
              <a:latin typeface="HelveticaNeueLT-Light"/>
            </a:endParaRPr>
          </a:p>
          <a:p>
            <a:r>
              <a:rPr lang="en-US" dirty="0">
                <a:solidFill>
                  <a:srgbClr val="000000"/>
                </a:solidFill>
                <a:latin typeface="HelveticaNeueLT-Light"/>
              </a:rPr>
              <a:t>DHCP monitor and revoke </a:t>
            </a:r>
            <a:endParaRPr lang="en-US" dirty="0"/>
          </a:p>
        </p:txBody>
      </p:sp>
    </p:spTree>
    <p:extLst>
      <p:ext uri="{BB962C8B-B14F-4D97-AF65-F5344CB8AC3E}">
        <p14:creationId xmlns:p14="http://schemas.microsoft.com/office/powerpoint/2010/main" val="322377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6C7D2-AD53-4003-B55E-6FDD90364CEA}"/>
              </a:ext>
            </a:extLst>
          </p:cNvPr>
          <p:cNvPicPr>
            <a:picLocks noChangeAspect="1"/>
          </p:cNvPicPr>
          <p:nvPr/>
        </p:nvPicPr>
        <p:blipFill>
          <a:blip r:embed="rId2"/>
          <a:stretch>
            <a:fillRect/>
          </a:stretch>
        </p:blipFill>
        <p:spPr>
          <a:xfrm>
            <a:off x="188516" y="491320"/>
            <a:ext cx="11084535" cy="6184592"/>
          </a:xfrm>
          <a:prstGeom prst="rect">
            <a:avLst/>
          </a:prstGeom>
        </p:spPr>
      </p:pic>
    </p:spTree>
    <p:extLst>
      <p:ext uri="{BB962C8B-B14F-4D97-AF65-F5344CB8AC3E}">
        <p14:creationId xmlns:p14="http://schemas.microsoft.com/office/powerpoint/2010/main" val="383449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6CFED-708B-40BB-82A9-8932905F9ECF}"/>
              </a:ext>
            </a:extLst>
          </p:cNvPr>
          <p:cNvPicPr>
            <a:picLocks noChangeAspect="1"/>
          </p:cNvPicPr>
          <p:nvPr/>
        </p:nvPicPr>
        <p:blipFill>
          <a:blip r:embed="rId2"/>
          <a:stretch>
            <a:fillRect/>
          </a:stretch>
        </p:blipFill>
        <p:spPr>
          <a:xfrm>
            <a:off x="327546" y="456373"/>
            <a:ext cx="11603088" cy="6176439"/>
          </a:xfrm>
          <a:prstGeom prst="rect">
            <a:avLst/>
          </a:prstGeom>
        </p:spPr>
      </p:pic>
    </p:spTree>
    <p:extLst>
      <p:ext uri="{BB962C8B-B14F-4D97-AF65-F5344CB8AC3E}">
        <p14:creationId xmlns:p14="http://schemas.microsoft.com/office/powerpoint/2010/main" val="126154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C0F33-672F-4C92-B57B-E18C88FA345E}"/>
              </a:ext>
            </a:extLst>
          </p:cNvPr>
          <p:cNvPicPr>
            <a:picLocks noChangeAspect="1"/>
          </p:cNvPicPr>
          <p:nvPr/>
        </p:nvPicPr>
        <p:blipFill>
          <a:blip r:embed="rId2"/>
          <a:stretch>
            <a:fillRect/>
          </a:stretch>
        </p:blipFill>
        <p:spPr>
          <a:xfrm>
            <a:off x="293412" y="685385"/>
            <a:ext cx="11328746" cy="5914197"/>
          </a:xfrm>
          <a:prstGeom prst="rect">
            <a:avLst/>
          </a:prstGeom>
        </p:spPr>
      </p:pic>
    </p:spTree>
    <p:extLst>
      <p:ext uri="{BB962C8B-B14F-4D97-AF65-F5344CB8AC3E}">
        <p14:creationId xmlns:p14="http://schemas.microsoft.com/office/powerpoint/2010/main" val="342101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37FFD5-E0F2-4F55-BA70-8C4E90275A0E}"/>
              </a:ext>
            </a:extLst>
          </p:cNvPr>
          <p:cNvPicPr>
            <a:picLocks noChangeAspect="1"/>
          </p:cNvPicPr>
          <p:nvPr/>
        </p:nvPicPr>
        <p:blipFill>
          <a:blip r:embed="rId2"/>
          <a:stretch>
            <a:fillRect/>
          </a:stretch>
        </p:blipFill>
        <p:spPr>
          <a:xfrm>
            <a:off x="331304" y="591584"/>
            <a:ext cx="10813773" cy="6074259"/>
          </a:xfrm>
          <a:prstGeom prst="rect">
            <a:avLst/>
          </a:prstGeom>
        </p:spPr>
      </p:pic>
    </p:spTree>
    <p:extLst>
      <p:ext uri="{BB962C8B-B14F-4D97-AF65-F5344CB8AC3E}">
        <p14:creationId xmlns:p14="http://schemas.microsoft.com/office/powerpoint/2010/main" val="68017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074799-B4C7-4428-AE49-B9E1D93F3B4D}"/>
              </a:ext>
            </a:extLst>
          </p:cNvPr>
          <p:cNvPicPr>
            <a:picLocks noChangeAspect="1"/>
          </p:cNvPicPr>
          <p:nvPr/>
        </p:nvPicPr>
        <p:blipFill>
          <a:blip r:embed="rId2"/>
          <a:stretch>
            <a:fillRect/>
          </a:stretch>
        </p:blipFill>
        <p:spPr>
          <a:xfrm>
            <a:off x="259452" y="469416"/>
            <a:ext cx="11110913" cy="6156671"/>
          </a:xfrm>
          <a:prstGeom prst="rect">
            <a:avLst/>
          </a:prstGeom>
        </p:spPr>
      </p:pic>
    </p:spTree>
    <p:extLst>
      <p:ext uri="{BB962C8B-B14F-4D97-AF65-F5344CB8AC3E}">
        <p14:creationId xmlns:p14="http://schemas.microsoft.com/office/powerpoint/2010/main" val="10977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945C84-9071-473E-BDB3-385773362AE7}"/>
              </a:ext>
            </a:extLst>
          </p:cNvPr>
          <p:cNvPicPr>
            <a:picLocks noChangeAspect="1"/>
          </p:cNvPicPr>
          <p:nvPr/>
        </p:nvPicPr>
        <p:blipFill>
          <a:blip r:embed="rId2"/>
          <a:stretch>
            <a:fillRect/>
          </a:stretch>
        </p:blipFill>
        <p:spPr>
          <a:xfrm>
            <a:off x="304801" y="251377"/>
            <a:ext cx="10747512" cy="6355246"/>
          </a:xfrm>
          <a:prstGeom prst="rect">
            <a:avLst/>
          </a:prstGeom>
        </p:spPr>
      </p:pic>
      <p:pic>
        <p:nvPicPr>
          <p:cNvPr id="4" name="Picture 3">
            <a:extLst>
              <a:ext uri="{FF2B5EF4-FFF2-40B4-BE49-F238E27FC236}">
                <a16:creationId xmlns:a16="http://schemas.microsoft.com/office/drawing/2014/main" id="{48065C3D-51FE-4D98-83B8-E39EF6722C8D}"/>
              </a:ext>
            </a:extLst>
          </p:cNvPr>
          <p:cNvPicPr>
            <a:picLocks noChangeAspect="1"/>
          </p:cNvPicPr>
          <p:nvPr/>
        </p:nvPicPr>
        <p:blipFill>
          <a:blip r:embed="rId3"/>
          <a:stretch>
            <a:fillRect/>
          </a:stretch>
        </p:blipFill>
        <p:spPr>
          <a:xfrm>
            <a:off x="10636733" y="6368498"/>
            <a:ext cx="619125" cy="238125"/>
          </a:xfrm>
          <a:prstGeom prst="rect">
            <a:avLst/>
          </a:prstGeom>
        </p:spPr>
      </p:pic>
    </p:spTree>
    <p:extLst>
      <p:ext uri="{BB962C8B-B14F-4D97-AF65-F5344CB8AC3E}">
        <p14:creationId xmlns:p14="http://schemas.microsoft.com/office/powerpoint/2010/main" val="225528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05D0B-C3A6-48BD-B47A-37EF7628AB2F}"/>
              </a:ext>
            </a:extLst>
          </p:cNvPr>
          <p:cNvPicPr>
            <a:picLocks noChangeAspect="1"/>
          </p:cNvPicPr>
          <p:nvPr/>
        </p:nvPicPr>
        <p:blipFill>
          <a:blip r:embed="rId2"/>
          <a:stretch>
            <a:fillRect/>
          </a:stretch>
        </p:blipFill>
        <p:spPr>
          <a:xfrm>
            <a:off x="304800" y="545409"/>
            <a:ext cx="10721009" cy="6080677"/>
          </a:xfrm>
          <a:prstGeom prst="rect">
            <a:avLst/>
          </a:prstGeom>
        </p:spPr>
      </p:pic>
    </p:spTree>
    <p:extLst>
      <p:ext uri="{BB962C8B-B14F-4D97-AF65-F5344CB8AC3E}">
        <p14:creationId xmlns:p14="http://schemas.microsoft.com/office/powerpoint/2010/main" val="390667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2FA8E1-5A46-47B2-B899-75E931DC8FF9}"/>
              </a:ext>
            </a:extLst>
          </p:cNvPr>
          <p:cNvSpPr txBox="1"/>
          <p:nvPr/>
        </p:nvSpPr>
        <p:spPr>
          <a:xfrm>
            <a:off x="247651" y="265833"/>
            <a:ext cx="7677149" cy="430887"/>
          </a:xfrm>
          <a:prstGeom prst="rect">
            <a:avLst/>
          </a:prstGeom>
          <a:noFill/>
        </p:spPr>
        <p:txBody>
          <a:bodyPr wrap="square" rtlCol="0">
            <a:spAutoFit/>
          </a:bodyPr>
          <a:lstStyle/>
          <a:p>
            <a:r>
              <a:rPr lang="en-US" sz="2200" b="1" dirty="0"/>
              <a:t>Security Profiles With policy based vs  proxy  based</a:t>
            </a:r>
          </a:p>
        </p:txBody>
      </p:sp>
      <p:sp>
        <p:nvSpPr>
          <p:cNvPr id="9" name="TextBox 8">
            <a:extLst>
              <a:ext uri="{FF2B5EF4-FFF2-40B4-BE49-F238E27FC236}">
                <a16:creationId xmlns:a16="http://schemas.microsoft.com/office/drawing/2014/main" id="{25B0A74D-D261-46B4-9757-707E7387AFD7}"/>
              </a:ext>
            </a:extLst>
          </p:cNvPr>
          <p:cNvSpPr txBox="1"/>
          <p:nvPr/>
        </p:nvSpPr>
        <p:spPr>
          <a:xfrm>
            <a:off x="340393" y="735714"/>
            <a:ext cx="6365207" cy="3970318"/>
          </a:xfrm>
          <a:prstGeom prst="rect">
            <a:avLst/>
          </a:prstGeom>
          <a:noFill/>
        </p:spPr>
        <p:txBody>
          <a:bodyPr wrap="square" rtlCol="0">
            <a:spAutoFit/>
          </a:bodyPr>
          <a:lstStyle/>
          <a:p>
            <a:r>
              <a:rPr lang="en-US" b="1" dirty="0"/>
              <a:t>Proxy</a:t>
            </a:r>
          </a:p>
          <a:p>
            <a:r>
              <a:rPr lang="en-US" dirty="0"/>
              <a:t> </a:t>
            </a:r>
          </a:p>
          <a:p>
            <a:r>
              <a:rPr lang="en-US" dirty="0"/>
              <a:t>Proxy-based inspection involves buffering the traffic and </a:t>
            </a:r>
          </a:p>
          <a:p>
            <a:r>
              <a:rPr lang="en-US" dirty="0"/>
              <a:t>examining it as a  whole before determining an action. </a:t>
            </a:r>
          </a:p>
          <a:p>
            <a:r>
              <a:rPr lang="en-US" dirty="0"/>
              <a:t>The process of having the whole of the data to analyze allow</a:t>
            </a:r>
          </a:p>
          <a:p>
            <a:r>
              <a:rPr lang="en-US" dirty="0"/>
              <a:t> this process to include more points of data to  analyze</a:t>
            </a:r>
          </a:p>
          <a:p>
            <a:r>
              <a:rPr lang="en-US" dirty="0"/>
              <a:t> than the flow-based or DNS methods.</a:t>
            </a:r>
          </a:p>
          <a:p>
            <a:endParaRPr lang="en-US" dirty="0"/>
          </a:p>
          <a:p>
            <a:r>
              <a:rPr lang="en-US" dirty="0"/>
              <a:t>T</a:t>
            </a:r>
            <a:r>
              <a:rPr lang="en-US" u="sng" dirty="0"/>
              <a:t>he advantage </a:t>
            </a:r>
            <a:r>
              <a:rPr lang="en-US" dirty="0"/>
              <a:t>of a proxy-based method is that the inspection can be more thorough than the other methods, resulting in fewer false positive or negative  results in the analysis of the data.</a:t>
            </a:r>
          </a:p>
          <a:p>
            <a:r>
              <a:rPr lang="en-US" dirty="0"/>
              <a:t> </a:t>
            </a:r>
            <a:endParaRPr lang="en-US" b="1" dirty="0"/>
          </a:p>
          <a:p>
            <a:endParaRPr lang="en-US" dirty="0"/>
          </a:p>
        </p:txBody>
      </p:sp>
      <p:pic>
        <p:nvPicPr>
          <p:cNvPr id="4" name="Picture 2" descr="NSE4_FGT-6.4 Exam – Free Actual Q&amp;As, Page 4 | ExamTopics">
            <a:extLst>
              <a:ext uri="{FF2B5EF4-FFF2-40B4-BE49-F238E27FC236}">
                <a16:creationId xmlns:a16="http://schemas.microsoft.com/office/drawing/2014/main" id="{C8B851D9-A0DF-C676-3126-40B905E42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445" y="647700"/>
            <a:ext cx="531495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88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2FA8E1-5A46-47B2-B899-75E931DC8FF9}"/>
              </a:ext>
            </a:extLst>
          </p:cNvPr>
          <p:cNvSpPr txBox="1"/>
          <p:nvPr/>
        </p:nvSpPr>
        <p:spPr>
          <a:xfrm>
            <a:off x="247651" y="265833"/>
            <a:ext cx="7677149" cy="430887"/>
          </a:xfrm>
          <a:prstGeom prst="rect">
            <a:avLst/>
          </a:prstGeom>
          <a:noFill/>
        </p:spPr>
        <p:txBody>
          <a:bodyPr wrap="square" rtlCol="0">
            <a:spAutoFit/>
          </a:bodyPr>
          <a:lstStyle/>
          <a:p>
            <a:r>
              <a:rPr lang="en-US" sz="2200" b="1" dirty="0"/>
              <a:t>Security Profiles With policy based vs  proxy  based</a:t>
            </a:r>
          </a:p>
        </p:txBody>
      </p:sp>
      <p:pic>
        <p:nvPicPr>
          <p:cNvPr id="3074" name="Picture 2" descr="NSE4_FGT-6.4 Exam – Free Actual Q&amp;As, Page 4 | ExamTopics">
            <a:extLst>
              <a:ext uri="{FF2B5EF4-FFF2-40B4-BE49-F238E27FC236}">
                <a16:creationId xmlns:a16="http://schemas.microsoft.com/office/drawing/2014/main" id="{9397FA9C-CC25-E39F-9CE8-66C433B23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445" y="818640"/>
            <a:ext cx="531495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958940-B259-569C-CCC0-8EB322D0A3C8}"/>
              </a:ext>
            </a:extLst>
          </p:cNvPr>
          <p:cNvSpPr txBox="1"/>
          <p:nvPr/>
        </p:nvSpPr>
        <p:spPr>
          <a:xfrm>
            <a:off x="268605" y="818640"/>
            <a:ext cx="6339840" cy="5078313"/>
          </a:xfrm>
          <a:prstGeom prst="rect">
            <a:avLst/>
          </a:prstGeom>
          <a:noFill/>
        </p:spPr>
        <p:txBody>
          <a:bodyPr wrap="square">
            <a:spAutoFit/>
          </a:bodyPr>
          <a:lstStyle/>
          <a:p>
            <a:r>
              <a:rPr lang="en-US" b="1" dirty="0"/>
              <a:t>Flow-based</a:t>
            </a:r>
          </a:p>
          <a:p>
            <a:r>
              <a:rPr lang="en-US" dirty="0"/>
              <a:t> </a:t>
            </a:r>
          </a:p>
          <a:p>
            <a:r>
              <a:rPr lang="en-US" dirty="0"/>
              <a:t>The Flow-based inspection method examines the file as it passes through the FortiGate unit </a:t>
            </a:r>
            <a:r>
              <a:rPr lang="en-US" u="sng" dirty="0"/>
              <a:t>without any buffering</a:t>
            </a:r>
            <a:r>
              <a:rPr lang="en-US" dirty="0"/>
              <a:t>. As each packet of the traffic arrives it is process and forwarded without waiting for the complete file or web page</a:t>
            </a:r>
          </a:p>
          <a:p>
            <a:r>
              <a:rPr lang="en-US" dirty="0"/>
              <a:t> </a:t>
            </a:r>
            <a:r>
              <a:rPr lang="en-US" u="sng" dirty="0"/>
              <a:t>The advantage </a:t>
            </a:r>
            <a:r>
              <a:rPr lang="en-US" dirty="0"/>
              <a:t>of the flow-based method is that the user sees a faster response time for HTTP requests and there is less chance of a time-out error due to the server at the other end responding slowly.</a:t>
            </a:r>
          </a:p>
          <a:p>
            <a:endParaRPr lang="en-US" dirty="0"/>
          </a:p>
          <a:p>
            <a:r>
              <a:rPr lang="en-US" dirty="0"/>
              <a:t> The disadvantages of this method are that there is a higher probability of a false positive or negative in the analysis of the data and that a number of points of analysis that can be used in the proxy-based method are not available in the flow-based inspection method. There is also fewer actions  available to choose from based on the categorization of the website by  FortiGuard services.</a:t>
            </a:r>
          </a:p>
        </p:txBody>
      </p:sp>
    </p:spTree>
    <p:extLst>
      <p:ext uri="{BB962C8B-B14F-4D97-AF65-F5344CB8AC3E}">
        <p14:creationId xmlns:p14="http://schemas.microsoft.com/office/powerpoint/2010/main" val="16065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2FA8E1-5A46-47B2-B899-75E931DC8FF9}"/>
              </a:ext>
            </a:extLst>
          </p:cNvPr>
          <p:cNvSpPr txBox="1"/>
          <p:nvPr/>
        </p:nvSpPr>
        <p:spPr>
          <a:xfrm>
            <a:off x="247651" y="265833"/>
            <a:ext cx="7677149" cy="430887"/>
          </a:xfrm>
          <a:prstGeom prst="rect">
            <a:avLst/>
          </a:prstGeom>
          <a:noFill/>
        </p:spPr>
        <p:txBody>
          <a:bodyPr wrap="square" rtlCol="0">
            <a:spAutoFit/>
          </a:bodyPr>
          <a:lstStyle/>
          <a:p>
            <a:r>
              <a:rPr lang="en-US" sz="2200" b="1" dirty="0"/>
              <a:t>Security Profiles With policy based vs  proxy  based</a:t>
            </a:r>
          </a:p>
        </p:txBody>
      </p:sp>
      <p:pic>
        <p:nvPicPr>
          <p:cNvPr id="4098" name="Picture 2" descr="FortiGate UTM (Unified Threat Management) » Network Interview">
            <a:extLst>
              <a:ext uri="{FF2B5EF4-FFF2-40B4-BE49-F238E27FC236}">
                <a16:creationId xmlns:a16="http://schemas.microsoft.com/office/drawing/2014/main" id="{526A538F-F727-F6A9-91A4-49B80680E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 y="862488"/>
            <a:ext cx="9662160" cy="513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98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2FA8E1-5A46-47B2-B899-75E931DC8FF9}"/>
              </a:ext>
            </a:extLst>
          </p:cNvPr>
          <p:cNvSpPr txBox="1"/>
          <p:nvPr/>
        </p:nvSpPr>
        <p:spPr>
          <a:xfrm>
            <a:off x="247651" y="265833"/>
            <a:ext cx="7677149" cy="430887"/>
          </a:xfrm>
          <a:prstGeom prst="rect">
            <a:avLst/>
          </a:prstGeom>
          <a:noFill/>
        </p:spPr>
        <p:txBody>
          <a:bodyPr wrap="square" rtlCol="0">
            <a:spAutoFit/>
          </a:bodyPr>
          <a:lstStyle/>
          <a:p>
            <a:r>
              <a:rPr lang="en-US" sz="2200" b="1" dirty="0"/>
              <a:t>Security Profiles With policy based vs  proxy  based</a:t>
            </a:r>
          </a:p>
        </p:txBody>
      </p:sp>
      <p:pic>
        <p:nvPicPr>
          <p:cNvPr id="3" name="Picture 2">
            <a:extLst>
              <a:ext uri="{FF2B5EF4-FFF2-40B4-BE49-F238E27FC236}">
                <a16:creationId xmlns:a16="http://schemas.microsoft.com/office/drawing/2014/main" id="{EC786DD1-A8BE-2D30-0A4B-7AC792671C8C}"/>
              </a:ext>
            </a:extLst>
          </p:cNvPr>
          <p:cNvPicPr>
            <a:picLocks noChangeAspect="1"/>
          </p:cNvPicPr>
          <p:nvPr/>
        </p:nvPicPr>
        <p:blipFill>
          <a:blip r:embed="rId2"/>
          <a:stretch>
            <a:fillRect/>
          </a:stretch>
        </p:blipFill>
        <p:spPr>
          <a:xfrm>
            <a:off x="842962" y="1288139"/>
            <a:ext cx="10266998" cy="4976029"/>
          </a:xfrm>
          <a:prstGeom prst="rect">
            <a:avLst/>
          </a:prstGeom>
        </p:spPr>
      </p:pic>
    </p:spTree>
    <p:extLst>
      <p:ext uri="{BB962C8B-B14F-4D97-AF65-F5344CB8AC3E}">
        <p14:creationId xmlns:p14="http://schemas.microsoft.com/office/powerpoint/2010/main" val="159634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DD1F5-0D59-4F96-B91E-38E99D4ACA5D}"/>
              </a:ext>
            </a:extLst>
          </p:cNvPr>
          <p:cNvSpPr txBox="1"/>
          <p:nvPr/>
        </p:nvSpPr>
        <p:spPr>
          <a:xfrm>
            <a:off x="490331" y="357808"/>
            <a:ext cx="6575839" cy="738664"/>
          </a:xfrm>
          <a:prstGeom prst="rect">
            <a:avLst/>
          </a:prstGeom>
          <a:noFill/>
        </p:spPr>
        <p:txBody>
          <a:bodyPr wrap="none" rtlCol="0">
            <a:spAutoFit/>
          </a:bodyPr>
          <a:lstStyle/>
          <a:p>
            <a:r>
              <a:rPr lang="en-US" sz="2400" b="1" dirty="0"/>
              <a:t>Profile-based NGFW vs policy-based NGFW</a:t>
            </a:r>
          </a:p>
          <a:p>
            <a:endParaRPr lang="en-US" dirty="0"/>
          </a:p>
        </p:txBody>
      </p:sp>
      <p:sp>
        <p:nvSpPr>
          <p:cNvPr id="5" name="TextBox 4">
            <a:extLst>
              <a:ext uri="{FF2B5EF4-FFF2-40B4-BE49-F238E27FC236}">
                <a16:creationId xmlns:a16="http://schemas.microsoft.com/office/drawing/2014/main" id="{5687DFFA-F0AF-4332-84BE-43A5DC73C1F0}"/>
              </a:ext>
            </a:extLst>
          </p:cNvPr>
          <p:cNvSpPr txBox="1"/>
          <p:nvPr/>
        </p:nvSpPr>
        <p:spPr>
          <a:xfrm>
            <a:off x="490331" y="896683"/>
            <a:ext cx="11025808" cy="5355312"/>
          </a:xfrm>
          <a:prstGeom prst="rect">
            <a:avLst/>
          </a:prstGeom>
          <a:noFill/>
        </p:spPr>
        <p:txBody>
          <a:bodyPr wrap="square">
            <a:spAutoFit/>
          </a:bodyPr>
          <a:lstStyle/>
          <a:p>
            <a:r>
              <a:rPr lang="en-US" b="0" i="0" dirty="0">
                <a:solidFill>
                  <a:srgbClr val="000000"/>
                </a:solidFill>
                <a:effectLst/>
                <a:latin typeface="HelveticaNeueLT-Light"/>
              </a:rPr>
              <a:t>Profile-based next-generation firewall (NGFW) mode is the traditional mode where you create a profile (antivirus, web filter, and so on) and then apply the profile to a policy.</a:t>
            </a:r>
          </a:p>
          <a:p>
            <a:endParaRPr lang="en-US" dirty="0">
              <a:solidFill>
                <a:srgbClr val="000000"/>
              </a:solidFill>
              <a:latin typeface="HelveticaNeueLT-Light"/>
            </a:endParaRPr>
          </a:p>
          <a:p>
            <a:r>
              <a:rPr lang="en-US" b="0" i="0" dirty="0">
                <a:solidFill>
                  <a:srgbClr val="000000"/>
                </a:solidFill>
                <a:effectLst/>
                <a:latin typeface="HelveticaNeueLT-Light"/>
              </a:rPr>
              <a:t>In policy-based NGFW mode, you allow applications and URL categories to be used directly in security policies, without requiring web filter or application control profiles.	</a:t>
            </a:r>
          </a:p>
          <a:p>
            <a:endParaRPr lang="en-US" dirty="0">
              <a:solidFill>
                <a:srgbClr val="000000"/>
              </a:solidFill>
              <a:latin typeface="HelveticaNeueLT-Light"/>
            </a:endParaRPr>
          </a:p>
          <a:p>
            <a:pPr algn="l"/>
            <a:r>
              <a:rPr lang="en-US" b="0" i="0" dirty="0">
                <a:solidFill>
                  <a:srgbClr val="000000"/>
                </a:solidFill>
                <a:effectLst/>
                <a:latin typeface="HelveticaNeueLT-Light"/>
              </a:rPr>
              <a:t>In policy-based mode Central NAT is always enabled. If no Central SNAT policy exists, you must create one</a:t>
            </a:r>
          </a:p>
          <a:p>
            <a:endParaRPr lang="en-US" dirty="0"/>
          </a:p>
          <a:p>
            <a:pPr algn="l"/>
            <a:r>
              <a:rPr lang="en-US" b="1" i="0" dirty="0">
                <a:solidFill>
                  <a:srgbClr val="212529"/>
                </a:solidFill>
                <a:effectLst/>
                <a:latin typeface="HelveticaNeueLT-Light"/>
              </a:rPr>
              <a:t>Enabling policy-based NGFW mode</a:t>
            </a:r>
          </a:p>
          <a:p>
            <a:pPr algn="l"/>
            <a:r>
              <a:rPr lang="en-US" b="1" i="0" dirty="0">
                <a:solidFill>
                  <a:srgbClr val="000000"/>
                </a:solidFill>
                <a:effectLst/>
                <a:latin typeface="HelveticaNeueLT-Light"/>
              </a:rPr>
              <a:t>To enable policy-based NGFW mode without VDOMs in the GUI:</a:t>
            </a:r>
          </a:p>
          <a:p>
            <a:pPr marL="274320" algn="l">
              <a:buFont typeface="+mj-lt"/>
              <a:buAutoNum type="arabicPeriod"/>
            </a:pPr>
            <a:r>
              <a:rPr lang="en-US" b="0" i="0" dirty="0">
                <a:solidFill>
                  <a:srgbClr val="000000"/>
                </a:solidFill>
                <a:effectLst/>
                <a:latin typeface="HelveticaNeueLT-Light"/>
              </a:rPr>
              <a:t>Go to </a:t>
            </a:r>
            <a:r>
              <a:rPr lang="en-US" b="0" i="1" dirty="0">
                <a:solidFill>
                  <a:srgbClr val="000000"/>
                </a:solidFill>
                <a:effectLst/>
                <a:latin typeface="HelveticaNeueLT-Light"/>
              </a:rPr>
              <a:t>System &gt; Settings</a:t>
            </a:r>
            <a:r>
              <a:rPr lang="en-US" b="0" i="0" dirty="0">
                <a:solidFill>
                  <a:srgbClr val="000000"/>
                </a:solidFill>
                <a:effectLst/>
                <a:latin typeface="HelveticaNeueLT-Light"/>
              </a:rPr>
              <a:t>.</a:t>
            </a:r>
          </a:p>
          <a:p>
            <a:pPr marL="274320" algn="l">
              <a:buFont typeface="+mj-lt"/>
              <a:buAutoNum type="arabicPeriod" startAt="2"/>
            </a:pPr>
            <a:r>
              <a:rPr lang="en-US" b="0" i="0" dirty="0">
                <a:solidFill>
                  <a:srgbClr val="000000"/>
                </a:solidFill>
                <a:effectLst/>
                <a:latin typeface="HelveticaNeueLT-Light"/>
              </a:rPr>
              <a:t>In </a:t>
            </a:r>
            <a:r>
              <a:rPr lang="en-US" b="0" i="1" dirty="0">
                <a:solidFill>
                  <a:srgbClr val="000000"/>
                </a:solidFill>
                <a:effectLst/>
                <a:latin typeface="HelveticaNeueLT-Light"/>
              </a:rPr>
              <a:t>NGFW Mode</a:t>
            </a:r>
            <a:r>
              <a:rPr lang="en-US" b="0" i="0" dirty="0">
                <a:solidFill>
                  <a:srgbClr val="000000"/>
                </a:solidFill>
                <a:effectLst/>
                <a:latin typeface="HelveticaNeueLT-Light"/>
              </a:rPr>
              <a:t>, select </a:t>
            </a:r>
            <a:r>
              <a:rPr lang="en-US" b="0" i="1" dirty="0">
                <a:solidFill>
                  <a:srgbClr val="000000"/>
                </a:solidFill>
                <a:effectLst/>
                <a:latin typeface="HelveticaNeueLT-Light"/>
              </a:rPr>
              <a:t>Policy-based</a:t>
            </a:r>
            <a:r>
              <a:rPr lang="en-US" b="0" i="0" dirty="0">
                <a:solidFill>
                  <a:srgbClr val="000000"/>
                </a:solidFill>
                <a:effectLst/>
                <a:latin typeface="HelveticaNeueLT-Light"/>
              </a:rPr>
              <a:t>.</a:t>
            </a:r>
          </a:p>
          <a:p>
            <a:pPr marL="274320" algn="l">
              <a:buFont typeface="+mj-lt"/>
              <a:buAutoNum type="arabicPeriod" startAt="3"/>
            </a:pPr>
            <a:r>
              <a:rPr lang="en-US" b="0" i="0" dirty="0">
                <a:solidFill>
                  <a:srgbClr val="000000"/>
                </a:solidFill>
                <a:effectLst/>
                <a:latin typeface="HelveticaNeueLT-Light"/>
              </a:rPr>
              <a:t>Click </a:t>
            </a:r>
            <a:r>
              <a:rPr lang="en-US" b="0" i="1" dirty="0">
                <a:solidFill>
                  <a:srgbClr val="000000"/>
                </a:solidFill>
                <a:effectLst/>
                <a:latin typeface="HelveticaNeueLT-Light"/>
              </a:rPr>
              <a:t>Apply</a:t>
            </a:r>
            <a:r>
              <a:rPr lang="en-US" b="0" i="0" dirty="0">
                <a:solidFill>
                  <a:srgbClr val="000000"/>
                </a:solidFill>
                <a:effectLst/>
                <a:latin typeface="HelveticaNeueLT-Light"/>
              </a:rPr>
              <a:t>.</a:t>
            </a:r>
          </a:p>
          <a:p>
            <a:pPr marL="274320" algn="l"/>
            <a:endParaRPr lang="en-US" dirty="0">
              <a:solidFill>
                <a:srgbClr val="000000"/>
              </a:solidFill>
              <a:latin typeface="HelveticaNeueLT-Light"/>
            </a:endParaRPr>
          </a:p>
          <a:p>
            <a:pPr marL="274320" algn="l"/>
            <a:r>
              <a:rPr lang="en-US" b="1" dirty="0">
                <a:solidFill>
                  <a:srgbClr val="000000"/>
                </a:solidFill>
                <a:latin typeface="HelveticaNeueLT-Light"/>
              </a:rPr>
              <a:t>CLI:</a:t>
            </a:r>
          </a:p>
          <a:p>
            <a:pPr marL="274320" algn="l"/>
            <a:r>
              <a:rPr lang="en-US" b="0" i="0" dirty="0">
                <a:solidFill>
                  <a:srgbClr val="000000"/>
                </a:solidFill>
                <a:effectLst/>
                <a:latin typeface="HelveticaNeueLT-Light"/>
              </a:rPr>
              <a:t>config system settings</a:t>
            </a:r>
          </a:p>
          <a:p>
            <a:pPr marL="274320" algn="l"/>
            <a:r>
              <a:rPr lang="en-US" b="0" i="0" dirty="0">
                <a:solidFill>
                  <a:srgbClr val="000000"/>
                </a:solidFill>
                <a:effectLst/>
                <a:latin typeface="HelveticaNeueLT-Light"/>
              </a:rPr>
              <a:t>    set </a:t>
            </a:r>
            <a:r>
              <a:rPr lang="en-US" b="0" i="0" dirty="0" err="1">
                <a:solidFill>
                  <a:srgbClr val="000000"/>
                </a:solidFill>
                <a:effectLst/>
                <a:latin typeface="HelveticaNeueLT-Light"/>
              </a:rPr>
              <a:t>ngfw</a:t>
            </a:r>
            <a:r>
              <a:rPr lang="en-US" b="0" i="0" dirty="0">
                <a:solidFill>
                  <a:srgbClr val="000000"/>
                </a:solidFill>
                <a:effectLst/>
                <a:latin typeface="HelveticaNeueLT-Light"/>
              </a:rPr>
              <a:t>-mode policy-based</a:t>
            </a:r>
          </a:p>
          <a:p>
            <a:pPr marL="274320" algn="l"/>
            <a:r>
              <a:rPr lang="en-US" b="0" i="0" dirty="0">
                <a:solidFill>
                  <a:srgbClr val="000000"/>
                </a:solidFill>
                <a:effectLst/>
                <a:latin typeface="HelveticaNeueLT-Light"/>
              </a:rPr>
              <a:t>end</a:t>
            </a:r>
            <a:endParaRPr lang="en-US" dirty="0"/>
          </a:p>
        </p:txBody>
      </p:sp>
    </p:spTree>
    <p:extLst>
      <p:ext uri="{BB962C8B-B14F-4D97-AF65-F5344CB8AC3E}">
        <p14:creationId xmlns:p14="http://schemas.microsoft.com/office/powerpoint/2010/main" val="425916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F50FC-9FDC-49DB-B52A-39DC34696E74}"/>
              </a:ext>
            </a:extLst>
          </p:cNvPr>
          <p:cNvPicPr>
            <a:picLocks noChangeAspect="1"/>
          </p:cNvPicPr>
          <p:nvPr/>
        </p:nvPicPr>
        <p:blipFill>
          <a:blip r:embed="rId2"/>
          <a:stretch>
            <a:fillRect/>
          </a:stretch>
        </p:blipFill>
        <p:spPr>
          <a:xfrm>
            <a:off x="233776" y="297346"/>
            <a:ext cx="11295615" cy="6395002"/>
          </a:xfrm>
          <a:prstGeom prst="rect">
            <a:avLst/>
          </a:prstGeom>
        </p:spPr>
      </p:pic>
    </p:spTree>
    <p:extLst>
      <p:ext uri="{BB962C8B-B14F-4D97-AF65-F5344CB8AC3E}">
        <p14:creationId xmlns:p14="http://schemas.microsoft.com/office/powerpoint/2010/main" val="113286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47DFC-EBE5-483B-951A-C7F7C002F56E}"/>
              </a:ext>
            </a:extLst>
          </p:cNvPr>
          <p:cNvPicPr>
            <a:picLocks noChangeAspect="1"/>
          </p:cNvPicPr>
          <p:nvPr/>
        </p:nvPicPr>
        <p:blipFill>
          <a:blip r:embed="rId3"/>
          <a:stretch>
            <a:fillRect/>
          </a:stretch>
        </p:blipFill>
        <p:spPr>
          <a:xfrm>
            <a:off x="290287" y="488043"/>
            <a:ext cx="11495734" cy="6144986"/>
          </a:xfrm>
          <a:prstGeom prst="rect">
            <a:avLst/>
          </a:prstGeom>
        </p:spPr>
      </p:pic>
      <p:pic>
        <p:nvPicPr>
          <p:cNvPr id="6" name="Picture 5">
            <a:extLst>
              <a:ext uri="{FF2B5EF4-FFF2-40B4-BE49-F238E27FC236}">
                <a16:creationId xmlns:a16="http://schemas.microsoft.com/office/drawing/2014/main" id="{E8DA1037-88B2-4DDE-B499-19B7A194D9BD}"/>
              </a:ext>
            </a:extLst>
          </p:cNvPr>
          <p:cNvPicPr>
            <a:picLocks noChangeAspect="1"/>
          </p:cNvPicPr>
          <p:nvPr/>
        </p:nvPicPr>
        <p:blipFill>
          <a:blip r:embed="rId4"/>
          <a:stretch>
            <a:fillRect/>
          </a:stretch>
        </p:blipFill>
        <p:spPr>
          <a:xfrm>
            <a:off x="11104303" y="6318704"/>
            <a:ext cx="638175" cy="314325"/>
          </a:xfrm>
          <a:prstGeom prst="rect">
            <a:avLst/>
          </a:prstGeom>
        </p:spPr>
      </p:pic>
    </p:spTree>
    <p:extLst>
      <p:ext uri="{BB962C8B-B14F-4D97-AF65-F5344CB8AC3E}">
        <p14:creationId xmlns:p14="http://schemas.microsoft.com/office/powerpoint/2010/main" val="330016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6CF8A-4EBE-4E43-AA25-CE59BD19A276}"/>
              </a:ext>
            </a:extLst>
          </p:cNvPr>
          <p:cNvPicPr>
            <a:picLocks noChangeAspect="1"/>
          </p:cNvPicPr>
          <p:nvPr/>
        </p:nvPicPr>
        <p:blipFill>
          <a:blip r:embed="rId2"/>
          <a:stretch>
            <a:fillRect/>
          </a:stretch>
        </p:blipFill>
        <p:spPr>
          <a:xfrm>
            <a:off x="347248" y="630307"/>
            <a:ext cx="10988410" cy="6035536"/>
          </a:xfrm>
          <a:prstGeom prst="rect">
            <a:avLst/>
          </a:prstGeom>
        </p:spPr>
      </p:pic>
    </p:spTree>
    <p:extLst>
      <p:ext uri="{BB962C8B-B14F-4D97-AF65-F5344CB8AC3E}">
        <p14:creationId xmlns:p14="http://schemas.microsoft.com/office/powerpoint/2010/main" val="100782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E59AC0-6F64-99A1-99FA-E58767A13217}"/>
              </a:ext>
            </a:extLst>
          </p:cNvPr>
          <p:cNvSpPr txBox="1"/>
          <p:nvPr/>
        </p:nvSpPr>
        <p:spPr>
          <a:xfrm>
            <a:off x="518160" y="490835"/>
            <a:ext cx="6096000" cy="1077218"/>
          </a:xfrm>
          <a:prstGeom prst="rect">
            <a:avLst/>
          </a:prstGeom>
          <a:noFill/>
        </p:spPr>
        <p:txBody>
          <a:bodyPr wrap="square">
            <a:spAutoFit/>
          </a:bodyPr>
          <a:lstStyle/>
          <a:p>
            <a:pPr algn="l"/>
            <a:r>
              <a:rPr lang="en-US" sz="2800" b="1" i="0" dirty="0">
                <a:solidFill>
                  <a:srgbClr val="212529"/>
                </a:solidFill>
                <a:effectLst/>
                <a:latin typeface="HelveticaNeueLT-Light"/>
              </a:rPr>
              <a:t>Traffic shaping policies</a:t>
            </a:r>
          </a:p>
          <a:p>
            <a:br>
              <a:rPr lang="en-US" dirty="0"/>
            </a:br>
            <a:endParaRPr lang="en-US" dirty="0"/>
          </a:p>
        </p:txBody>
      </p:sp>
      <p:sp>
        <p:nvSpPr>
          <p:cNvPr id="5" name="TextBox 4">
            <a:extLst>
              <a:ext uri="{FF2B5EF4-FFF2-40B4-BE49-F238E27FC236}">
                <a16:creationId xmlns:a16="http://schemas.microsoft.com/office/drawing/2014/main" id="{B49D9D95-CDDA-3CB4-AED4-8CE2983CD93E}"/>
              </a:ext>
            </a:extLst>
          </p:cNvPr>
          <p:cNvSpPr txBox="1"/>
          <p:nvPr/>
        </p:nvSpPr>
        <p:spPr>
          <a:xfrm>
            <a:off x="518160" y="1420475"/>
            <a:ext cx="11521440" cy="6247864"/>
          </a:xfrm>
          <a:prstGeom prst="rect">
            <a:avLst/>
          </a:prstGeom>
          <a:noFill/>
        </p:spPr>
        <p:txBody>
          <a:bodyPr wrap="square">
            <a:spAutoFit/>
          </a:bodyPr>
          <a:lstStyle/>
          <a:p>
            <a:pPr algn="l"/>
            <a:r>
              <a:rPr lang="en-US" sz="2000" b="0" i="0" dirty="0">
                <a:solidFill>
                  <a:srgbClr val="000000"/>
                </a:solidFill>
                <a:effectLst/>
                <a:latin typeface="HelveticaNeueLT-Light"/>
              </a:rPr>
              <a:t>When traffic hits the firewall, the FortiGate will first look up a firewall policy, and then match a shaping policy. The matching traffic will apply a traffic shaper, class ID, or assign a DSCP </a:t>
            </a:r>
            <a:r>
              <a:rPr lang="en-US" sz="2000" b="0" i="0" dirty="0" err="1">
                <a:solidFill>
                  <a:srgbClr val="000000"/>
                </a:solidFill>
                <a:effectLst/>
                <a:latin typeface="HelveticaNeueLT-Light"/>
              </a:rPr>
              <a:t>DiffServ</a:t>
            </a:r>
            <a:r>
              <a:rPr lang="en-US" sz="2000" b="0" i="0" dirty="0">
                <a:solidFill>
                  <a:srgbClr val="000000"/>
                </a:solidFill>
                <a:effectLst/>
                <a:latin typeface="HelveticaNeueLT-Light"/>
              </a:rPr>
              <a:t> tag to the outgoing traffic.</a:t>
            </a:r>
          </a:p>
          <a:p>
            <a:pPr algn="l"/>
            <a:endParaRPr lang="en-US" sz="2000" dirty="0">
              <a:solidFill>
                <a:srgbClr val="000000"/>
              </a:solidFill>
              <a:latin typeface="HelveticaNeueLT-Light"/>
            </a:endParaRPr>
          </a:p>
          <a:p>
            <a:pPr algn="l"/>
            <a:r>
              <a:rPr lang="en-US" sz="2000" b="1" i="1" dirty="0">
                <a:solidFill>
                  <a:srgbClr val="000000"/>
                </a:solidFill>
                <a:effectLst/>
                <a:latin typeface="HelveticaNeueLT-Light"/>
              </a:rPr>
              <a:t>Shared shaper </a:t>
            </a:r>
            <a:r>
              <a:rPr lang="en-US" sz="2000" b="0" i="1" dirty="0">
                <a:solidFill>
                  <a:srgbClr val="000000"/>
                </a:solidFill>
                <a:effectLst/>
                <a:latin typeface="HelveticaNeueLT-Light"/>
              </a:rPr>
              <a:t>: </a:t>
            </a:r>
            <a:r>
              <a:rPr lang="en-US" sz="2000" b="0" i="0" dirty="0">
                <a:solidFill>
                  <a:srgbClr val="000000"/>
                </a:solidFill>
                <a:effectLst/>
                <a:latin typeface="HelveticaNeueLT-Light"/>
              </a:rPr>
              <a:t>applied to traffic in the ingress-to-egress direction. For example, on traffic that egresses on the wan interface, the shaper is applied to </a:t>
            </a:r>
            <a:r>
              <a:rPr lang="en-US" sz="2000" b="0" i="0" u="sng" dirty="0">
                <a:solidFill>
                  <a:srgbClr val="000000"/>
                </a:solidFill>
                <a:effectLst/>
                <a:latin typeface="HelveticaNeueLT-Light"/>
              </a:rPr>
              <a:t>upload or outbound traffic.</a:t>
            </a:r>
          </a:p>
          <a:p>
            <a:pPr algn="l"/>
            <a:endParaRPr lang="en-US" sz="2000" dirty="0">
              <a:solidFill>
                <a:srgbClr val="000000"/>
              </a:solidFill>
              <a:latin typeface="HelveticaNeueLT-Light"/>
            </a:endParaRPr>
          </a:p>
          <a:p>
            <a:pPr algn="l"/>
            <a:endParaRPr lang="en-US" sz="2000" dirty="0">
              <a:solidFill>
                <a:srgbClr val="000000"/>
              </a:solidFill>
              <a:latin typeface="HelveticaNeueLT-Light"/>
            </a:endParaRPr>
          </a:p>
          <a:p>
            <a:pPr algn="l"/>
            <a:r>
              <a:rPr lang="en-US" sz="2000" b="1" i="1" dirty="0">
                <a:solidFill>
                  <a:srgbClr val="000000"/>
                </a:solidFill>
                <a:effectLst/>
                <a:latin typeface="HelveticaNeueLT-Light"/>
              </a:rPr>
              <a:t>Reverse shaper </a:t>
            </a:r>
            <a:r>
              <a:rPr lang="en-US" sz="2000" b="0" i="1" dirty="0">
                <a:solidFill>
                  <a:srgbClr val="000000"/>
                </a:solidFill>
                <a:effectLst/>
                <a:latin typeface="HelveticaNeueLT-Light"/>
              </a:rPr>
              <a:t>: </a:t>
            </a:r>
            <a:r>
              <a:rPr lang="en-US" sz="2000" b="0" i="0" dirty="0">
                <a:solidFill>
                  <a:srgbClr val="000000"/>
                </a:solidFill>
                <a:effectLst/>
                <a:latin typeface="HelveticaNeueLT-Light"/>
              </a:rPr>
              <a:t> applied to traffic in the egress-to-ingress direction. For example, on traffic that egresses on the wan interface, the shaper is applied to download or inbound traffic.</a:t>
            </a:r>
          </a:p>
          <a:p>
            <a:pPr algn="l"/>
            <a:endParaRPr lang="en-US" sz="2000" dirty="0">
              <a:solidFill>
                <a:srgbClr val="000000"/>
              </a:solidFill>
              <a:latin typeface="HelveticaNeueLT-Light"/>
            </a:endParaRPr>
          </a:p>
          <a:p>
            <a:pPr algn="l"/>
            <a:r>
              <a:rPr lang="en-US" sz="2000" b="1" i="1" dirty="0">
                <a:solidFill>
                  <a:srgbClr val="000000"/>
                </a:solidFill>
                <a:effectLst/>
                <a:latin typeface="HelveticaNeueLT-Light"/>
              </a:rPr>
              <a:t>Per-IP shaper </a:t>
            </a:r>
            <a:r>
              <a:rPr lang="en-US" sz="2000" b="0" i="1" dirty="0">
                <a:solidFill>
                  <a:srgbClr val="000000"/>
                </a:solidFill>
                <a:effectLst/>
                <a:latin typeface="HelveticaNeueLT-Light"/>
              </a:rPr>
              <a:t>: </a:t>
            </a:r>
            <a:r>
              <a:rPr lang="en-US" sz="2000" b="0" i="0" dirty="0">
                <a:solidFill>
                  <a:srgbClr val="000000"/>
                </a:solidFill>
                <a:effectLst/>
                <a:latin typeface="HelveticaNeueLT-Light"/>
              </a:rPr>
              <a:t>affect downloads and uploads. The allotted bandwidth applies to each individual IP.</a:t>
            </a:r>
          </a:p>
          <a:p>
            <a:pPr algn="l"/>
            <a:endParaRPr lang="en-US" sz="2000" dirty="0">
              <a:solidFill>
                <a:srgbClr val="000000"/>
              </a:solidFill>
              <a:latin typeface="HelveticaNeueLT-Light"/>
            </a:endParaRPr>
          </a:p>
          <a:p>
            <a:pPr algn="l"/>
            <a:endParaRPr lang="en-US" sz="2000" dirty="0">
              <a:solidFill>
                <a:srgbClr val="000000"/>
              </a:solidFill>
              <a:latin typeface="HelveticaNeueLT-Light"/>
            </a:endParaRPr>
          </a:p>
          <a:p>
            <a:pPr algn="l"/>
            <a:endParaRPr lang="en-US" sz="2000" b="0" i="0" dirty="0">
              <a:solidFill>
                <a:srgbClr val="000000"/>
              </a:solidFill>
              <a:effectLst/>
              <a:latin typeface="HelveticaNeueLT-Light"/>
            </a:endParaRPr>
          </a:p>
          <a:p>
            <a:pPr algn="l"/>
            <a:endParaRPr lang="en-US" sz="2000" dirty="0">
              <a:solidFill>
                <a:srgbClr val="000000"/>
              </a:solidFill>
              <a:latin typeface="HelveticaNeueLT-Light"/>
            </a:endParaRPr>
          </a:p>
          <a:p>
            <a:pPr algn="l"/>
            <a:endParaRPr lang="en-US" sz="2000" dirty="0">
              <a:solidFill>
                <a:srgbClr val="000000"/>
              </a:solidFill>
              <a:latin typeface="HelveticaNeueLT-Light"/>
            </a:endParaRPr>
          </a:p>
          <a:p>
            <a:pPr algn="l"/>
            <a:endParaRPr lang="en-US" sz="2000" dirty="0">
              <a:solidFill>
                <a:srgbClr val="000000"/>
              </a:solidFill>
              <a:latin typeface="HelveticaNeueLT-Light"/>
            </a:endParaRPr>
          </a:p>
          <a:p>
            <a:pPr algn="l"/>
            <a:br>
              <a:rPr lang="en-US" sz="2000" dirty="0"/>
            </a:br>
            <a:endParaRPr lang="en-US" sz="2000" dirty="0"/>
          </a:p>
        </p:txBody>
      </p:sp>
    </p:spTree>
    <p:extLst>
      <p:ext uri="{BB962C8B-B14F-4D97-AF65-F5344CB8AC3E}">
        <p14:creationId xmlns:p14="http://schemas.microsoft.com/office/powerpoint/2010/main" val="146516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E59AC0-6F64-99A1-99FA-E58767A13217}"/>
              </a:ext>
            </a:extLst>
          </p:cNvPr>
          <p:cNvSpPr txBox="1"/>
          <p:nvPr/>
        </p:nvSpPr>
        <p:spPr>
          <a:xfrm>
            <a:off x="518160" y="490835"/>
            <a:ext cx="6096000" cy="1077218"/>
          </a:xfrm>
          <a:prstGeom prst="rect">
            <a:avLst/>
          </a:prstGeom>
          <a:noFill/>
        </p:spPr>
        <p:txBody>
          <a:bodyPr wrap="square">
            <a:spAutoFit/>
          </a:bodyPr>
          <a:lstStyle/>
          <a:p>
            <a:pPr algn="l"/>
            <a:r>
              <a:rPr lang="en-US" sz="2800" b="1" i="0" dirty="0">
                <a:solidFill>
                  <a:srgbClr val="212529"/>
                </a:solidFill>
                <a:effectLst/>
                <a:latin typeface="HelveticaNeueLT-Light"/>
              </a:rPr>
              <a:t>LAB</a:t>
            </a:r>
          </a:p>
          <a:p>
            <a:br>
              <a:rPr lang="en-US" dirty="0"/>
            </a:br>
            <a:endParaRPr lang="en-US" dirty="0"/>
          </a:p>
        </p:txBody>
      </p:sp>
      <p:sp>
        <p:nvSpPr>
          <p:cNvPr id="5" name="TextBox 4">
            <a:extLst>
              <a:ext uri="{FF2B5EF4-FFF2-40B4-BE49-F238E27FC236}">
                <a16:creationId xmlns:a16="http://schemas.microsoft.com/office/drawing/2014/main" id="{B49D9D95-CDDA-3CB4-AED4-8CE2983CD93E}"/>
              </a:ext>
            </a:extLst>
          </p:cNvPr>
          <p:cNvSpPr txBox="1"/>
          <p:nvPr/>
        </p:nvSpPr>
        <p:spPr>
          <a:xfrm>
            <a:off x="518160" y="1420475"/>
            <a:ext cx="11521440" cy="1015663"/>
          </a:xfrm>
          <a:prstGeom prst="rect">
            <a:avLst/>
          </a:prstGeom>
          <a:noFill/>
        </p:spPr>
        <p:txBody>
          <a:bodyPr wrap="square">
            <a:spAutoFit/>
          </a:bodyPr>
          <a:lstStyle/>
          <a:p>
            <a:pPr algn="l"/>
            <a:r>
              <a:rPr lang="en-US" sz="2000" b="0" i="0" dirty="0">
                <a:solidFill>
                  <a:srgbClr val="000000"/>
                </a:solidFill>
                <a:effectLst/>
                <a:latin typeface="HelveticaNeueLT-Light"/>
              </a:rPr>
              <a:t> Traffic shaping policy  </a:t>
            </a:r>
          </a:p>
          <a:p>
            <a:pPr algn="l"/>
            <a:endParaRPr lang="en-US" sz="2000" dirty="0">
              <a:solidFill>
                <a:srgbClr val="000000"/>
              </a:solidFill>
              <a:latin typeface="HelveticaNeueLT-Light"/>
            </a:endParaRPr>
          </a:p>
          <a:p>
            <a:pPr algn="l"/>
            <a:r>
              <a:rPr lang="en-US" sz="2000" dirty="0">
                <a:solidFill>
                  <a:srgbClr val="000000"/>
                </a:solidFill>
                <a:latin typeface="HelveticaNeueLT-Light"/>
              </a:rPr>
              <a:t>Apply traffic shaping policy for </a:t>
            </a:r>
            <a:r>
              <a:rPr lang="en-US" sz="2000" dirty="0" err="1">
                <a:solidFill>
                  <a:srgbClr val="000000"/>
                </a:solidFill>
                <a:latin typeface="HelveticaNeueLT-Light"/>
              </a:rPr>
              <a:t>http.https,web</a:t>
            </a:r>
            <a:r>
              <a:rPr lang="en-US" sz="2000" dirty="0">
                <a:solidFill>
                  <a:srgbClr val="000000"/>
                </a:solidFill>
                <a:latin typeface="HelveticaNeueLT-Light"/>
              </a:rPr>
              <a:t> </a:t>
            </a:r>
            <a:r>
              <a:rPr lang="en-US" sz="2000" dirty="0" err="1">
                <a:solidFill>
                  <a:srgbClr val="000000"/>
                </a:solidFill>
                <a:latin typeface="HelveticaNeueLT-Light"/>
              </a:rPr>
              <a:t>service,dns</a:t>
            </a:r>
            <a:r>
              <a:rPr lang="en-US" sz="2000" dirty="0">
                <a:solidFill>
                  <a:srgbClr val="000000"/>
                </a:solidFill>
                <a:latin typeface="HelveticaNeueLT-Light"/>
              </a:rPr>
              <a:t> for 1M</a:t>
            </a:r>
            <a:endParaRPr lang="en-US" sz="2000" dirty="0"/>
          </a:p>
        </p:txBody>
      </p:sp>
    </p:spTree>
    <p:extLst>
      <p:ext uri="{BB962C8B-B14F-4D97-AF65-F5344CB8AC3E}">
        <p14:creationId xmlns:p14="http://schemas.microsoft.com/office/powerpoint/2010/main" val="1165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DB5258-72BC-498F-90E9-FE84B9B3C5C8}"/>
              </a:ext>
            </a:extLst>
          </p:cNvPr>
          <p:cNvPicPr>
            <a:picLocks noChangeAspect="1"/>
          </p:cNvPicPr>
          <p:nvPr/>
        </p:nvPicPr>
        <p:blipFill>
          <a:blip r:embed="rId2"/>
          <a:stretch>
            <a:fillRect/>
          </a:stretch>
        </p:blipFill>
        <p:spPr>
          <a:xfrm>
            <a:off x="278296" y="473351"/>
            <a:ext cx="10694504" cy="6165988"/>
          </a:xfrm>
          <a:prstGeom prst="rect">
            <a:avLst/>
          </a:prstGeom>
        </p:spPr>
      </p:pic>
    </p:spTree>
    <p:extLst>
      <p:ext uri="{BB962C8B-B14F-4D97-AF65-F5344CB8AC3E}">
        <p14:creationId xmlns:p14="http://schemas.microsoft.com/office/powerpoint/2010/main" val="199245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CCD9A3-FECC-4F8B-975D-85BE734A0B18}"/>
              </a:ext>
            </a:extLst>
          </p:cNvPr>
          <p:cNvPicPr>
            <a:picLocks noChangeAspect="1"/>
          </p:cNvPicPr>
          <p:nvPr/>
        </p:nvPicPr>
        <p:blipFill>
          <a:blip r:embed="rId2"/>
          <a:stretch>
            <a:fillRect/>
          </a:stretch>
        </p:blipFill>
        <p:spPr>
          <a:xfrm>
            <a:off x="1671637" y="971550"/>
            <a:ext cx="8848725" cy="4914900"/>
          </a:xfrm>
          <a:prstGeom prst="rect">
            <a:avLst/>
          </a:prstGeom>
        </p:spPr>
      </p:pic>
    </p:spTree>
    <p:extLst>
      <p:ext uri="{BB962C8B-B14F-4D97-AF65-F5344CB8AC3E}">
        <p14:creationId xmlns:p14="http://schemas.microsoft.com/office/powerpoint/2010/main" val="354161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D8EC0-354C-4326-AD19-B30FD5D6C5EA}"/>
              </a:ext>
            </a:extLst>
          </p:cNvPr>
          <p:cNvPicPr>
            <a:picLocks noChangeAspect="1"/>
          </p:cNvPicPr>
          <p:nvPr/>
        </p:nvPicPr>
        <p:blipFill>
          <a:blip r:embed="rId2"/>
          <a:stretch>
            <a:fillRect/>
          </a:stretch>
        </p:blipFill>
        <p:spPr>
          <a:xfrm>
            <a:off x="1685925" y="1164741"/>
            <a:ext cx="8820150" cy="4581525"/>
          </a:xfrm>
          <a:prstGeom prst="rect">
            <a:avLst/>
          </a:prstGeom>
        </p:spPr>
      </p:pic>
      <p:pic>
        <p:nvPicPr>
          <p:cNvPr id="4" name="Picture 3">
            <a:extLst>
              <a:ext uri="{FF2B5EF4-FFF2-40B4-BE49-F238E27FC236}">
                <a16:creationId xmlns:a16="http://schemas.microsoft.com/office/drawing/2014/main" id="{1F96A894-B394-4BC2-8E30-BEE86AAAB578}"/>
              </a:ext>
            </a:extLst>
          </p:cNvPr>
          <p:cNvPicPr>
            <a:picLocks noChangeAspect="1"/>
          </p:cNvPicPr>
          <p:nvPr/>
        </p:nvPicPr>
        <p:blipFill>
          <a:blip r:embed="rId3"/>
          <a:stretch>
            <a:fillRect/>
          </a:stretch>
        </p:blipFill>
        <p:spPr>
          <a:xfrm>
            <a:off x="-9378" y="6281664"/>
            <a:ext cx="7732541" cy="400050"/>
          </a:xfrm>
          <a:prstGeom prst="rect">
            <a:avLst/>
          </a:prstGeom>
        </p:spPr>
      </p:pic>
    </p:spTree>
    <p:extLst>
      <p:ext uri="{BB962C8B-B14F-4D97-AF65-F5344CB8AC3E}">
        <p14:creationId xmlns:p14="http://schemas.microsoft.com/office/powerpoint/2010/main" val="97793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AF3C0-8667-4071-A433-68483DA7D37D}"/>
              </a:ext>
            </a:extLst>
          </p:cNvPr>
          <p:cNvPicPr>
            <a:picLocks noChangeAspect="1"/>
          </p:cNvPicPr>
          <p:nvPr/>
        </p:nvPicPr>
        <p:blipFill>
          <a:blip r:embed="rId2"/>
          <a:stretch>
            <a:fillRect/>
          </a:stretch>
        </p:blipFill>
        <p:spPr>
          <a:xfrm>
            <a:off x="390552" y="351692"/>
            <a:ext cx="10448887" cy="5697416"/>
          </a:xfrm>
          <a:prstGeom prst="rect">
            <a:avLst/>
          </a:prstGeom>
        </p:spPr>
      </p:pic>
      <p:pic>
        <p:nvPicPr>
          <p:cNvPr id="4" name="Picture 3">
            <a:extLst>
              <a:ext uri="{FF2B5EF4-FFF2-40B4-BE49-F238E27FC236}">
                <a16:creationId xmlns:a16="http://schemas.microsoft.com/office/drawing/2014/main" id="{099015F0-0341-4B4D-ACF1-C88A9CBE811C}"/>
              </a:ext>
            </a:extLst>
          </p:cNvPr>
          <p:cNvPicPr>
            <a:picLocks noChangeAspect="1"/>
          </p:cNvPicPr>
          <p:nvPr/>
        </p:nvPicPr>
        <p:blipFill>
          <a:blip r:embed="rId3"/>
          <a:stretch>
            <a:fillRect/>
          </a:stretch>
        </p:blipFill>
        <p:spPr>
          <a:xfrm>
            <a:off x="186324" y="6306283"/>
            <a:ext cx="9281233" cy="400050"/>
          </a:xfrm>
          <a:prstGeom prst="rect">
            <a:avLst/>
          </a:prstGeom>
        </p:spPr>
      </p:pic>
    </p:spTree>
    <p:extLst>
      <p:ext uri="{BB962C8B-B14F-4D97-AF65-F5344CB8AC3E}">
        <p14:creationId xmlns:p14="http://schemas.microsoft.com/office/powerpoint/2010/main" val="254373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209F4-FCA2-4AA8-BC53-2A42983C6862}"/>
              </a:ext>
            </a:extLst>
          </p:cNvPr>
          <p:cNvPicPr>
            <a:picLocks noChangeAspect="1"/>
          </p:cNvPicPr>
          <p:nvPr/>
        </p:nvPicPr>
        <p:blipFill>
          <a:blip r:embed="rId2"/>
          <a:stretch>
            <a:fillRect/>
          </a:stretch>
        </p:blipFill>
        <p:spPr>
          <a:xfrm>
            <a:off x="333375" y="402535"/>
            <a:ext cx="5762625" cy="381000"/>
          </a:xfrm>
          <a:prstGeom prst="rect">
            <a:avLst/>
          </a:prstGeom>
        </p:spPr>
      </p:pic>
      <p:sp>
        <p:nvSpPr>
          <p:cNvPr id="10" name="TextBox 9">
            <a:extLst>
              <a:ext uri="{FF2B5EF4-FFF2-40B4-BE49-F238E27FC236}">
                <a16:creationId xmlns:a16="http://schemas.microsoft.com/office/drawing/2014/main" id="{D160CBB0-66E2-41BA-8615-19F6BCFF5806}"/>
              </a:ext>
            </a:extLst>
          </p:cNvPr>
          <p:cNvSpPr txBox="1"/>
          <p:nvPr/>
        </p:nvSpPr>
        <p:spPr>
          <a:xfrm>
            <a:off x="437321" y="1157046"/>
            <a:ext cx="11052313" cy="923330"/>
          </a:xfrm>
          <a:prstGeom prst="rect">
            <a:avLst/>
          </a:prstGeom>
          <a:noFill/>
        </p:spPr>
        <p:txBody>
          <a:bodyPr wrap="square">
            <a:spAutoFit/>
          </a:bodyPr>
          <a:lstStyle/>
          <a:p>
            <a:r>
              <a:rPr lang="en-US" b="0" i="0" dirty="0">
                <a:solidFill>
                  <a:srgbClr val="000000"/>
                </a:solidFill>
                <a:effectLst/>
                <a:latin typeface="HelveticaNeueLT-Light"/>
              </a:rPr>
              <a:t>The FortiGate automatically changes the view on the policy list page to </a:t>
            </a:r>
            <a:r>
              <a:rPr lang="en-US" b="0" i="1" dirty="0">
                <a:solidFill>
                  <a:srgbClr val="000000"/>
                </a:solidFill>
                <a:effectLst/>
                <a:latin typeface="HelveticaNeueLT-Light"/>
              </a:rPr>
              <a:t>By Sequence</a:t>
            </a:r>
            <a:r>
              <a:rPr lang="en-US" b="0" i="0" dirty="0">
                <a:solidFill>
                  <a:srgbClr val="000000"/>
                </a:solidFill>
                <a:effectLst/>
                <a:latin typeface="HelveticaNeueLT-Light"/>
              </a:rPr>
              <a:t> whenever there is a policy containing </a:t>
            </a:r>
            <a:r>
              <a:rPr lang="en-US" b="0" i="1" dirty="0">
                <a:solidFill>
                  <a:srgbClr val="000000"/>
                </a:solidFill>
                <a:effectLst/>
                <a:latin typeface="HelveticaNeueLT-Light"/>
              </a:rPr>
              <a:t>any</a:t>
            </a:r>
            <a:r>
              <a:rPr lang="en-US" b="0" i="0" dirty="0">
                <a:solidFill>
                  <a:srgbClr val="000000"/>
                </a:solidFill>
                <a:effectLst/>
                <a:latin typeface="HelveticaNeueLT-Light"/>
              </a:rPr>
              <a:t> or multiple interfaces as the </a:t>
            </a:r>
            <a:r>
              <a:rPr lang="en-US" b="0" i="1" dirty="0">
                <a:solidFill>
                  <a:srgbClr val="000000"/>
                </a:solidFill>
                <a:effectLst/>
                <a:latin typeface="HelveticaNeueLT-Light"/>
              </a:rPr>
              <a:t>Source</a:t>
            </a:r>
            <a:r>
              <a:rPr lang="en-US" b="0" i="0" dirty="0">
                <a:solidFill>
                  <a:srgbClr val="000000"/>
                </a:solidFill>
                <a:effectLst/>
                <a:latin typeface="HelveticaNeueLT-Light"/>
              </a:rPr>
              <a:t> or </a:t>
            </a:r>
            <a:r>
              <a:rPr lang="en-US" b="0" i="1" dirty="0">
                <a:solidFill>
                  <a:srgbClr val="000000"/>
                </a:solidFill>
                <a:effectLst/>
                <a:latin typeface="HelveticaNeueLT-Light"/>
              </a:rPr>
              <a:t>Destination</a:t>
            </a:r>
            <a:r>
              <a:rPr lang="en-US" b="0" i="0" dirty="0">
                <a:solidFill>
                  <a:srgbClr val="000000"/>
                </a:solidFill>
                <a:effectLst/>
                <a:latin typeface="HelveticaNeueLT-Light"/>
              </a:rPr>
              <a:t> interface. If the </a:t>
            </a:r>
            <a:r>
              <a:rPr lang="en-US" b="0" i="1" dirty="0">
                <a:solidFill>
                  <a:srgbClr val="000000"/>
                </a:solidFill>
                <a:effectLst/>
                <a:latin typeface="HelveticaNeueLT-Light"/>
              </a:rPr>
              <a:t>Interface Pair View</a:t>
            </a:r>
            <a:r>
              <a:rPr lang="en-US" b="0" i="0" dirty="0">
                <a:solidFill>
                  <a:srgbClr val="000000"/>
                </a:solidFill>
                <a:effectLst/>
                <a:latin typeface="HelveticaNeueLT-Light"/>
              </a:rPr>
              <a:t> is grayed out, it is likely that one or more policies have used the </a:t>
            </a:r>
            <a:r>
              <a:rPr lang="en-US" b="0" i="1" dirty="0">
                <a:solidFill>
                  <a:srgbClr val="000000"/>
                </a:solidFill>
                <a:effectLst/>
                <a:latin typeface="HelveticaNeueLT-Light"/>
              </a:rPr>
              <a:t>any</a:t>
            </a:r>
            <a:r>
              <a:rPr lang="en-US" b="0" i="0" dirty="0">
                <a:solidFill>
                  <a:srgbClr val="000000"/>
                </a:solidFill>
                <a:effectLst/>
                <a:latin typeface="HelveticaNeueLT-Light"/>
              </a:rPr>
              <a:t> or multiple interfaces.</a:t>
            </a:r>
            <a:endParaRPr lang="en-US" dirty="0"/>
          </a:p>
        </p:txBody>
      </p:sp>
      <p:pic>
        <p:nvPicPr>
          <p:cNvPr id="3" name="Picture 2">
            <a:extLst>
              <a:ext uri="{FF2B5EF4-FFF2-40B4-BE49-F238E27FC236}">
                <a16:creationId xmlns:a16="http://schemas.microsoft.com/office/drawing/2014/main" id="{4BFEB3A6-779E-4FF8-9FFD-2FB63F9094D4}"/>
              </a:ext>
            </a:extLst>
          </p:cNvPr>
          <p:cNvPicPr>
            <a:picLocks noChangeAspect="1"/>
          </p:cNvPicPr>
          <p:nvPr/>
        </p:nvPicPr>
        <p:blipFill>
          <a:blip r:embed="rId3"/>
          <a:stretch>
            <a:fillRect/>
          </a:stretch>
        </p:blipFill>
        <p:spPr>
          <a:xfrm>
            <a:off x="333375" y="6255440"/>
            <a:ext cx="7783683" cy="400050"/>
          </a:xfrm>
          <a:prstGeom prst="rect">
            <a:avLst/>
          </a:prstGeom>
        </p:spPr>
      </p:pic>
    </p:spTree>
    <p:extLst>
      <p:ext uri="{BB962C8B-B14F-4D97-AF65-F5344CB8AC3E}">
        <p14:creationId xmlns:p14="http://schemas.microsoft.com/office/powerpoint/2010/main" val="399940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CD4C9F-8AD5-444D-9EB0-3D12FA83B0EC}"/>
              </a:ext>
            </a:extLst>
          </p:cNvPr>
          <p:cNvPicPr>
            <a:picLocks noChangeAspect="1"/>
          </p:cNvPicPr>
          <p:nvPr/>
        </p:nvPicPr>
        <p:blipFill>
          <a:blip r:embed="rId2"/>
          <a:stretch>
            <a:fillRect/>
          </a:stretch>
        </p:blipFill>
        <p:spPr>
          <a:xfrm>
            <a:off x="582701" y="553959"/>
            <a:ext cx="9969184" cy="5701698"/>
          </a:xfrm>
          <a:prstGeom prst="rect">
            <a:avLst/>
          </a:prstGeom>
        </p:spPr>
      </p:pic>
      <p:pic>
        <p:nvPicPr>
          <p:cNvPr id="3" name="Picture 2">
            <a:extLst>
              <a:ext uri="{FF2B5EF4-FFF2-40B4-BE49-F238E27FC236}">
                <a16:creationId xmlns:a16="http://schemas.microsoft.com/office/drawing/2014/main" id="{F6CE0AE8-A9D9-4ECE-A779-840605167B83}"/>
              </a:ext>
            </a:extLst>
          </p:cNvPr>
          <p:cNvPicPr>
            <a:picLocks noChangeAspect="1"/>
          </p:cNvPicPr>
          <p:nvPr/>
        </p:nvPicPr>
        <p:blipFill>
          <a:blip r:embed="rId3"/>
          <a:stretch>
            <a:fillRect/>
          </a:stretch>
        </p:blipFill>
        <p:spPr>
          <a:xfrm>
            <a:off x="242594" y="6246055"/>
            <a:ext cx="10309291" cy="538925"/>
          </a:xfrm>
          <a:prstGeom prst="rect">
            <a:avLst/>
          </a:prstGeom>
        </p:spPr>
      </p:pic>
    </p:spTree>
    <p:extLst>
      <p:ext uri="{BB962C8B-B14F-4D97-AF65-F5344CB8AC3E}">
        <p14:creationId xmlns:p14="http://schemas.microsoft.com/office/powerpoint/2010/main" val="326894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F6ABB6-4BAB-4C12-92CF-696A178C5FDC}"/>
              </a:ext>
            </a:extLst>
          </p:cNvPr>
          <p:cNvPicPr>
            <a:picLocks noChangeAspect="1"/>
          </p:cNvPicPr>
          <p:nvPr/>
        </p:nvPicPr>
        <p:blipFill>
          <a:blip r:embed="rId3"/>
          <a:stretch>
            <a:fillRect/>
          </a:stretch>
        </p:blipFill>
        <p:spPr>
          <a:xfrm>
            <a:off x="221658" y="537029"/>
            <a:ext cx="10286685" cy="6110514"/>
          </a:xfrm>
          <a:prstGeom prst="rect">
            <a:avLst/>
          </a:prstGeom>
        </p:spPr>
      </p:pic>
    </p:spTree>
    <p:extLst>
      <p:ext uri="{BB962C8B-B14F-4D97-AF65-F5344CB8AC3E}">
        <p14:creationId xmlns:p14="http://schemas.microsoft.com/office/powerpoint/2010/main" val="181237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A4A4F-42A3-46EF-BABC-A57F9BABE759}"/>
              </a:ext>
            </a:extLst>
          </p:cNvPr>
          <p:cNvPicPr>
            <a:picLocks noChangeAspect="1"/>
          </p:cNvPicPr>
          <p:nvPr/>
        </p:nvPicPr>
        <p:blipFill>
          <a:blip r:embed="rId2"/>
          <a:stretch>
            <a:fillRect/>
          </a:stretch>
        </p:blipFill>
        <p:spPr>
          <a:xfrm>
            <a:off x="279110" y="319163"/>
            <a:ext cx="10678729" cy="5863923"/>
          </a:xfrm>
          <a:prstGeom prst="rect">
            <a:avLst/>
          </a:prstGeom>
        </p:spPr>
      </p:pic>
      <p:pic>
        <p:nvPicPr>
          <p:cNvPr id="4" name="Picture 3">
            <a:extLst>
              <a:ext uri="{FF2B5EF4-FFF2-40B4-BE49-F238E27FC236}">
                <a16:creationId xmlns:a16="http://schemas.microsoft.com/office/drawing/2014/main" id="{53480370-AA62-4E73-B94A-2320D2E22E04}"/>
              </a:ext>
            </a:extLst>
          </p:cNvPr>
          <p:cNvPicPr>
            <a:picLocks noChangeAspect="1"/>
          </p:cNvPicPr>
          <p:nvPr/>
        </p:nvPicPr>
        <p:blipFill>
          <a:blip r:embed="rId3"/>
          <a:stretch>
            <a:fillRect/>
          </a:stretch>
        </p:blipFill>
        <p:spPr>
          <a:xfrm>
            <a:off x="265042" y="6357862"/>
            <a:ext cx="7964558" cy="361950"/>
          </a:xfrm>
          <a:prstGeom prst="rect">
            <a:avLst/>
          </a:prstGeom>
        </p:spPr>
      </p:pic>
    </p:spTree>
    <p:extLst>
      <p:ext uri="{BB962C8B-B14F-4D97-AF65-F5344CB8AC3E}">
        <p14:creationId xmlns:p14="http://schemas.microsoft.com/office/powerpoint/2010/main" val="291567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CB64A-7564-4295-9AFA-959C599B9982}"/>
              </a:ext>
            </a:extLst>
          </p:cNvPr>
          <p:cNvPicPr>
            <a:picLocks noChangeAspect="1"/>
          </p:cNvPicPr>
          <p:nvPr/>
        </p:nvPicPr>
        <p:blipFill>
          <a:blip r:embed="rId2"/>
          <a:stretch>
            <a:fillRect/>
          </a:stretch>
        </p:blipFill>
        <p:spPr>
          <a:xfrm>
            <a:off x="344260" y="657452"/>
            <a:ext cx="10063192" cy="5961062"/>
          </a:xfrm>
          <a:prstGeom prst="rect">
            <a:avLst/>
          </a:prstGeom>
        </p:spPr>
      </p:pic>
    </p:spTree>
    <p:extLst>
      <p:ext uri="{BB962C8B-B14F-4D97-AF65-F5344CB8AC3E}">
        <p14:creationId xmlns:p14="http://schemas.microsoft.com/office/powerpoint/2010/main" val="208618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00DDDB-6A1B-4628-BBA0-A205CB62B507}"/>
              </a:ext>
            </a:extLst>
          </p:cNvPr>
          <p:cNvPicPr>
            <a:picLocks noChangeAspect="1"/>
          </p:cNvPicPr>
          <p:nvPr/>
        </p:nvPicPr>
        <p:blipFill>
          <a:blip r:embed="rId2"/>
          <a:stretch>
            <a:fillRect/>
          </a:stretch>
        </p:blipFill>
        <p:spPr>
          <a:xfrm>
            <a:off x="275771" y="276921"/>
            <a:ext cx="10377714" cy="6385135"/>
          </a:xfrm>
          <a:prstGeom prst="rect">
            <a:avLst/>
          </a:prstGeom>
        </p:spPr>
      </p:pic>
    </p:spTree>
    <p:extLst>
      <p:ext uri="{BB962C8B-B14F-4D97-AF65-F5344CB8AC3E}">
        <p14:creationId xmlns:p14="http://schemas.microsoft.com/office/powerpoint/2010/main" val="203741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2D4923-3A8A-4D50-A84C-49115BD757CE}"/>
              </a:ext>
            </a:extLst>
          </p:cNvPr>
          <p:cNvPicPr>
            <a:picLocks noChangeAspect="1"/>
          </p:cNvPicPr>
          <p:nvPr/>
        </p:nvPicPr>
        <p:blipFill>
          <a:blip r:embed="rId2"/>
          <a:stretch>
            <a:fillRect/>
          </a:stretch>
        </p:blipFill>
        <p:spPr>
          <a:xfrm>
            <a:off x="334055" y="257742"/>
            <a:ext cx="10348459" cy="6342516"/>
          </a:xfrm>
          <a:prstGeom prst="rect">
            <a:avLst/>
          </a:prstGeom>
        </p:spPr>
      </p:pic>
    </p:spTree>
    <p:extLst>
      <p:ext uri="{BB962C8B-B14F-4D97-AF65-F5344CB8AC3E}">
        <p14:creationId xmlns:p14="http://schemas.microsoft.com/office/powerpoint/2010/main" val="58247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3AE9D-967B-40E5-A85E-B96A9762A590}"/>
              </a:ext>
            </a:extLst>
          </p:cNvPr>
          <p:cNvPicPr>
            <a:picLocks noChangeAspect="1"/>
          </p:cNvPicPr>
          <p:nvPr/>
        </p:nvPicPr>
        <p:blipFill>
          <a:blip r:embed="rId2"/>
          <a:stretch>
            <a:fillRect/>
          </a:stretch>
        </p:blipFill>
        <p:spPr>
          <a:xfrm>
            <a:off x="576775" y="385690"/>
            <a:ext cx="10398507" cy="5733756"/>
          </a:xfrm>
          <a:prstGeom prst="rect">
            <a:avLst/>
          </a:prstGeom>
        </p:spPr>
      </p:pic>
      <p:pic>
        <p:nvPicPr>
          <p:cNvPr id="4" name="Picture 3">
            <a:extLst>
              <a:ext uri="{FF2B5EF4-FFF2-40B4-BE49-F238E27FC236}">
                <a16:creationId xmlns:a16="http://schemas.microsoft.com/office/drawing/2014/main" id="{D79C374C-BBB6-44C8-9217-1C6BB90D698A}"/>
              </a:ext>
            </a:extLst>
          </p:cNvPr>
          <p:cNvPicPr>
            <a:picLocks noChangeAspect="1"/>
          </p:cNvPicPr>
          <p:nvPr/>
        </p:nvPicPr>
        <p:blipFill>
          <a:blip r:embed="rId3"/>
          <a:stretch>
            <a:fillRect/>
          </a:stretch>
        </p:blipFill>
        <p:spPr>
          <a:xfrm>
            <a:off x="270729" y="6272285"/>
            <a:ext cx="7761923" cy="400050"/>
          </a:xfrm>
          <a:prstGeom prst="rect">
            <a:avLst/>
          </a:prstGeom>
        </p:spPr>
      </p:pic>
    </p:spTree>
    <p:extLst>
      <p:ext uri="{BB962C8B-B14F-4D97-AF65-F5344CB8AC3E}">
        <p14:creationId xmlns:p14="http://schemas.microsoft.com/office/powerpoint/2010/main" val="49429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9DC5F7-0DA9-462C-A8DB-694182A605A0}"/>
              </a:ext>
            </a:extLst>
          </p:cNvPr>
          <p:cNvPicPr>
            <a:picLocks noChangeAspect="1"/>
          </p:cNvPicPr>
          <p:nvPr/>
        </p:nvPicPr>
        <p:blipFill>
          <a:blip r:embed="rId2"/>
          <a:stretch>
            <a:fillRect/>
          </a:stretch>
        </p:blipFill>
        <p:spPr>
          <a:xfrm>
            <a:off x="1690687" y="919162"/>
            <a:ext cx="8810625" cy="5019675"/>
          </a:xfrm>
          <a:prstGeom prst="rect">
            <a:avLst/>
          </a:prstGeom>
        </p:spPr>
      </p:pic>
    </p:spTree>
    <p:extLst>
      <p:ext uri="{BB962C8B-B14F-4D97-AF65-F5344CB8AC3E}">
        <p14:creationId xmlns:p14="http://schemas.microsoft.com/office/powerpoint/2010/main" val="11133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C95BD-5A1D-4EAC-9DDC-15944DA91F26}"/>
              </a:ext>
            </a:extLst>
          </p:cNvPr>
          <p:cNvPicPr>
            <a:picLocks noChangeAspect="1"/>
          </p:cNvPicPr>
          <p:nvPr/>
        </p:nvPicPr>
        <p:blipFill>
          <a:blip r:embed="rId2"/>
          <a:stretch>
            <a:fillRect/>
          </a:stretch>
        </p:blipFill>
        <p:spPr>
          <a:xfrm>
            <a:off x="23130" y="1114425"/>
            <a:ext cx="10487708" cy="5498410"/>
          </a:xfrm>
          <a:prstGeom prst="rect">
            <a:avLst/>
          </a:prstGeom>
        </p:spPr>
      </p:pic>
    </p:spTree>
    <p:extLst>
      <p:ext uri="{BB962C8B-B14F-4D97-AF65-F5344CB8AC3E}">
        <p14:creationId xmlns:p14="http://schemas.microsoft.com/office/powerpoint/2010/main" val="405054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5F3E8-098C-4B47-AD56-41E93EA7E300}"/>
              </a:ext>
            </a:extLst>
          </p:cNvPr>
          <p:cNvPicPr>
            <a:picLocks noChangeAspect="1"/>
          </p:cNvPicPr>
          <p:nvPr/>
        </p:nvPicPr>
        <p:blipFill>
          <a:blip r:embed="rId2"/>
          <a:stretch>
            <a:fillRect/>
          </a:stretch>
        </p:blipFill>
        <p:spPr>
          <a:xfrm>
            <a:off x="291548" y="742122"/>
            <a:ext cx="10548730" cy="5947170"/>
          </a:xfrm>
          <a:prstGeom prst="rect">
            <a:avLst/>
          </a:prstGeom>
        </p:spPr>
      </p:pic>
    </p:spTree>
    <p:extLst>
      <p:ext uri="{BB962C8B-B14F-4D97-AF65-F5344CB8AC3E}">
        <p14:creationId xmlns:p14="http://schemas.microsoft.com/office/powerpoint/2010/main" val="102395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07731-F2AA-439A-BB6B-E59BB691936F}"/>
              </a:ext>
            </a:extLst>
          </p:cNvPr>
          <p:cNvPicPr>
            <a:picLocks noChangeAspect="1"/>
          </p:cNvPicPr>
          <p:nvPr/>
        </p:nvPicPr>
        <p:blipFill>
          <a:blip r:embed="rId2"/>
          <a:stretch>
            <a:fillRect/>
          </a:stretch>
        </p:blipFill>
        <p:spPr>
          <a:xfrm>
            <a:off x="212036" y="622852"/>
            <a:ext cx="9912626" cy="6003235"/>
          </a:xfrm>
          <a:prstGeom prst="rect">
            <a:avLst/>
          </a:prstGeom>
        </p:spPr>
      </p:pic>
    </p:spTree>
    <p:extLst>
      <p:ext uri="{BB962C8B-B14F-4D97-AF65-F5344CB8AC3E}">
        <p14:creationId xmlns:p14="http://schemas.microsoft.com/office/powerpoint/2010/main" val="27384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733C7-968B-4999-A197-B1C859D675EA}"/>
              </a:ext>
            </a:extLst>
          </p:cNvPr>
          <p:cNvPicPr>
            <a:picLocks noChangeAspect="1"/>
          </p:cNvPicPr>
          <p:nvPr/>
        </p:nvPicPr>
        <p:blipFill>
          <a:blip r:embed="rId2"/>
          <a:stretch>
            <a:fillRect/>
          </a:stretch>
        </p:blipFill>
        <p:spPr>
          <a:xfrm>
            <a:off x="303938" y="675862"/>
            <a:ext cx="10695366" cy="5936974"/>
          </a:xfrm>
          <a:prstGeom prst="rect">
            <a:avLst/>
          </a:prstGeom>
        </p:spPr>
      </p:pic>
    </p:spTree>
    <p:extLst>
      <p:ext uri="{BB962C8B-B14F-4D97-AF65-F5344CB8AC3E}">
        <p14:creationId xmlns:p14="http://schemas.microsoft.com/office/powerpoint/2010/main" val="340930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9FC18-DD4D-42AC-802F-81E880C660E2}"/>
              </a:ext>
            </a:extLst>
          </p:cNvPr>
          <p:cNvPicPr>
            <a:picLocks noChangeAspect="1"/>
          </p:cNvPicPr>
          <p:nvPr/>
        </p:nvPicPr>
        <p:blipFill>
          <a:blip r:embed="rId2"/>
          <a:stretch>
            <a:fillRect/>
          </a:stretch>
        </p:blipFill>
        <p:spPr>
          <a:xfrm>
            <a:off x="194551" y="768626"/>
            <a:ext cx="10778249" cy="5976731"/>
          </a:xfrm>
          <a:prstGeom prst="rect">
            <a:avLst/>
          </a:prstGeom>
        </p:spPr>
      </p:pic>
    </p:spTree>
    <p:extLst>
      <p:ext uri="{BB962C8B-B14F-4D97-AF65-F5344CB8AC3E}">
        <p14:creationId xmlns:p14="http://schemas.microsoft.com/office/powerpoint/2010/main" val="63026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80370-AA62-4E73-B94A-2320D2E22E04}"/>
              </a:ext>
            </a:extLst>
          </p:cNvPr>
          <p:cNvPicPr>
            <a:picLocks noChangeAspect="1"/>
          </p:cNvPicPr>
          <p:nvPr/>
        </p:nvPicPr>
        <p:blipFill>
          <a:blip r:embed="rId2"/>
          <a:stretch>
            <a:fillRect/>
          </a:stretch>
        </p:blipFill>
        <p:spPr>
          <a:xfrm>
            <a:off x="265042" y="6357862"/>
            <a:ext cx="7964558" cy="361950"/>
          </a:xfrm>
          <a:prstGeom prst="rect">
            <a:avLst/>
          </a:prstGeom>
        </p:spPr>
      </p:pic>
      <p:sp>
        <p:nvSpPr>
          <p:cNvPr id="2" name="TextBox 1">
            <a:extLst>
              <a:ext uri="{FF2B5EF4-FFF2-40B4-BE49-F238E27FC236}">
                <a16:creationId xmlns:a16="http://schemas.microsoft.com/office/drawing/2014/main" id="{147BC789-349A-E766-1119-B5D3D1E5298D}"/>
              </a:ext>
            </a:extLst>
          </p:cNvPr>
          <p:cNvSpPr txBox="1"/>
          <p:nvPr/>
        </p:nvSpPr>
        <p:spPr>
          <a:xfrm>
            <a:off x="494426" y="637082"/>
            <a:ext cx="11377534" cy="2369880"/>
          </a:xfrm>
          <a:prstGeom prst="rect">
            <a:avLst/>
          </a:prstGeom>
          <a:noFill/>
        </p:spPr>
        <p:txBody>
          <a:bodyPr wrap="square" rtlCol="0">
            <a:spAutoFit/>
          </a:bodyPr>
          <a:lstStyle/>
          <a:p>
            <a:r>
              <a:rPr lang="en-US" sz="2400" b="1" dirty="0"/>
              <a:t>IP rule based FW vs  interface / Zone based FW</a:t>
            </a:r>
          </a:p>
          <a:p>
            <a:endParaRPr lang="en-US" sz="2400" b="1" dirty="0"/>
          </a:p>
          <a:p>
            <a:r>
              <a:rPr lang="en-US" sz="2000" dirty="0"/>
              <a:t>Ip rule based FW : the policy paraments is </a:t>
            </a:r>
            <a:r>
              <a:rPr lang="en-US" sz="2000" dirty="0" err="1"/>
              <a:t>ip</a:t>
            </a:r>
            <a:r>
              <a:rPr lang="en-US" sz="2000" dirty="0"/>
              <a:t> source / destination , services / application </a:t>
            </a:r>
          </a:p>
          <a:p>
            <a:endParaRPr lang="en-US" sz="2000" dirty="0"/>
          </a:p>
          <a:p>
            <a:r>
              <a:rPr lang="en-US" sz="2000" dirty="0"/>
              <a:t>Zone Based FW : the policy paraments is , incoming / outgoing interface , </a:t>
            </a:r>
            <a:r>
              <a:rPr lang="en-US" sz="2000" dirty="0" err="1"/>
              <a:t>ip</a:t>
            </a:r>
            <a:r>
              <a:rPr lang="en-US" sz="2000" dirty="0"/>
              <a:t> source / destination , services / application </a:t>
            </a:r>
          </a:p>
          <a:p>
            <a:endParaRPr lang="en-US" sz="2000" dirty="0"/>
          </a:p>
        </p:txBody>
      </p:sp>
    </p:spTree>
    <p:extLst>
      <p:ext uri="{BB962C8B-B14F-4D97-AF65-F5344CB8AC3E}">
        <p14:creationId xmlns:p14="http://schemas.microsoft.com/office/powerpoint/2010/main" val="268790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88B199-8585-48B8-913E-0617C6CDAB1D}"/>
              </a:ext>
            </a:extLst>
          </p:cNvPr>
          <p:cNvPicPr>
            <a:picLocks noChangeAspect="1"/>
          </p:cNvPicPr>
          <p:nvPr/>
        </p:nvPicPr>
        <p:blipFill>
          <a:blip r:embed="rId3"/>
          <a:stretch>
            <a:fillRect/>
          </a:stretch>
        </p:blipFill>
        <p:spPr>
          <a:xfrm>
            <a:off x="376311" y="277217"/>
            <a:ext cx="10508974" cy="6078484"/>
          </a:xfrm>
          <a:prstGeom prst="rect">
            <a:avLst/>
          </a:prstGeom>
        </p:spPr>
      </p:pic>
      <p:sp>
        <p:nvSpPr>
          <p:cNvPr id="4" name="TextBox 3">
            <a:extLst>
              <a:ext uri="{FF2B5EF4-FFF2-40B4-BE49-F238E27FC236}">
                <a16:creationId xmlns:a16="http://schemas.microsoft.com/office/drawing/2014/main" id="{A4FD514E-23B7-4E15-AE42-E491F7D2388E}"/>
              </a:ext>
            </a:extLst>
          </p:cNvPr>
          <p:cNvSpPr txBox="1"/>
          <p:nvPr/>
        </p:nvSpPr>
        <p:spPr>
          <a:xfrm>
            <a:off x="376311" y="4949318"/>
            <a:ext cx="5602458" cy="923330"/>
          </a:xfrm>
          <a:prstGeom prst="rect">
            <a:avLst/>
          </a:prstGeom>
          <a:noFill/>
        </p:spPr>
        <p:txBody>
          <a:bodyPr wrap="square">
            <a:spAutoFit/>
          </a:bodyPr>
          <a:lstStyle/>
          <a:p>
            <a:pPr marL="285750" indent="-285750">
              <a:buClr>
                <a:schemeClr val="accent6"/>
              </a:buClr>
              <a:buFont typeface="Arial" panose="020B0604020202020204" pitchFamily="34" charset="0"/>
              <a:buChar char="•"/>
            </a:pPr>
            <a:r>
              <a:rPr lang="en-US" dirty="0"/>
              <a:t>If the firewall policy status is set to disabled , the policy lookup skips the disabled policy and checks for the next matching policy the list </a:t>
            </a:r>
          </a:p>
        </p:txBody>
      </p:sp>
      <p:pic>
        <p:nvPicPr>
          <p:cNvPr id="6" name="Picture 5">
            <a:extLst>
              <a:ext uri="{FF2B5EF4-FFF2-40B4-BE49-F238E27FC236}">
                <a16:creationId xmlns:a16="http://schemas.microsoft.com/office/drawing/2014/main" id="{C87F1A91-EC01-48AE-9EFC-41D5016880BA}"/>
              </a:ext>
            </a:extLst>
          </p:cNvPr>
          <p:cNvPicPr>
            <a:picLocks noChangeAspect="1"/>
          </p:cNvPicPr>
          <p:nvPr/>
        </p:nvPicPr>
        <p:blipFill>
          <a:blip r:embed="rId4"/>
          <a:stretch>
            <a:fillRect/>
          </a:stretch>
        </p:blipFill>
        <p:spPr>
          <a:xfrm>
            <a:off x="186323" y="6355701"/>
            <a:ext cx="7916668" cy="340262"/>
          </a:xfrm>
          <a:prstGeom prst="rect">
            <a:avLst/>
          </a:prstGeom>
        </p:spPr>
      </p:pic>
    </p:spTree>
    <p:extLst>
      <p:ext uri="{BB962C8B-B14F-4D97-AF65-F5344CB8AC3E}">
        <p14:creationId xmlns:p14="http://schemas.microsoft.com/office/powerpoint/2010/main" val="132297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E458C-8DB8-4E9C-B36B-61E531FE466B}"/>
              </a:ext>
            </a:extLst>
          </p:cNvPr>
          <p:cNvPicPr>
            <a:picLocks noChangeAspect="1"/>
          </p:cNvPicPr>
          <p:nvPr/>
        </p:nvPicPr>
        <p:blipFill>
          <a:blip r:embed="rId3"/>
          <a:stretch>
            <a:fillRect/>
          </a:stretch>
        </p:blipFill>
        <p:spPr>
          <a:xfrm>
            <a:off x="207505" y="702366"/>
            <a:ext cx="10489070" cy="5963478"/>
          </a:xfrm>
          <a:prstGeom prst="rect">
            <a:avLst/>
          </a:prstGeom>
        </p:spPr>
      </p:pic>
    </p:spTree>
    <p:extLst>
      <p:ext uri="{BB962C8B-B14F-4D97-AF65-F5344CB8AC3E}">
        <p14:creationId xmlns:p14="http://schemas.microsoft.com/office/powerpoint/2010/main" val="212199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83BEB3-24FF-470C-9A3D-0E491E0B63EC}"/>
              </a:ext>
            </a:extLst>
          </p:cNvPr>
          <p:cNvSpPr txBox="1"/>
          <p:nvPr/>
        </p:nvSpPr>
        <p:spPr>
          <a:xfrm>
            <a:off x="376311" y="396464"/>
            <a:ext cx="6098344" cy="461665"/>
          </a:xfrm>
          <a:prstGeom prst="rect">
            <a:avLst/>
          </a:prstGeom>
          <a:noFill/>
        </p:spPr>
        <p:txBody>
          <a:bodyPr wrap="square">
            <a:spAutoFit/>
          </a:bodyPr>
          <a:lstStyle/>
          <a:p>
            <a:pPr algn="l"/>
            <a:r>
              <a:rPr lang="en-US" sz="2400" b="1" i="0" dirty="0">
                <a:solidFill>
                  <a:srgbClr val="212529"/>
                </a:solidFill>
                <a:effectLst/>
                <a:latin typeface="HelveticaNeueLT-Light"/>
              </a:rPr>
              <a:t>Traffic shaping</a:t>
            </a:r>
            <a:endParaRPr lang="en-US" sz="2400" dirty="0"/>
          </a:p>
        </p:txBody>
      </p:sp>
      <p:sp>
        <p:nvSpPr>
          <p:cNvPr id="6" name="TextBox 5">
            <a:extLst>
              <a:ext uri="{FF2B5EF4-FFF2-40B4-BE49-F238E27FC236}">
                <a16:creationId xmlns:a16="http://schemas.microsoft.com/office/drawing/2014/main" id="{C354AA28-88E4-4EEC-A9A5-27936C846815}"/>
              </a:ext>
            </a:extLst>
          </p:cNvPr>
          <p:cNvSpPr txBox="1"/>
          <p:nvPr/>
        </p:nvSpPr>
        <p:spPr>
          <a:xfrm>
            <a:off x="488852" y="1158297"/>
            <a:ext cx="11018520" cy="1200329"/>
          </a:xfrm>
          <a:prstGeom prst="rect">
            <a:avLst/>
          </a:prstGeom>
          <a:noFill/>
        </p:spPr>
        <p:txBody>
          <a:bodyPr wrap="square">
            <a:spAutoFit/>
          </a:bodyPr>
          <a:lstStyle/>
          <a:p>
            <a:r>
              <a:rPr lang="en-US" b="0" i="0" dirty="0">
                <a:solidFill>
                  <a:srgbClr val="000000"/>
                </a:solidFill>
                <a:effectLst/>
                <a:latin typeface="HelveticaNeueLT-Light"/>
              </a:rPr>
              <a:t>A FortiGate provides quality of service (QoS) by applying bandwidth limits and prioritization to network traffic. Traffic shaping is one technique used by the FortiGate to provide QoS.</a:t>
            </a:r>
          </a:p>
          <a:p>
            <a:endParaRPr lang="en-US" dirty="0">
              <a:solidFill>
                <a:srgbClr val="000000"/>
              </a:solidFill>
              <a:latin typeface="HelveticaNeueLT-Light"/>
            </a:endParaRPr>
          </a:p>
          <a:p>
            <a:endParaRPr lang="en-US" dirty="0"/>
          </a:p>
        </p:txBody>
      </p:sp>
    </p:spTree>
    <p:extLst>
      <p:ext uri="{BB962C8B-B14F-4D97-AF65-F5344CB8AC3E}">
        <p14:creationId xmlns:p14="http://schemas.microsoft.com/office/powerpoint/2010/main" val="174079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83BEB3-24FF-470C-9A3D-0E491E0B63EC}"/>
              </a:ext>
            </a:extLst>
          </p:cNvPr>
          <p:cNvSpPr txBox="1"/>
          <p:nvPr/>
        </p:nvSpPr>
        <p:spPr>
          <a:xfrm>
            <a:off x="376311" y="396464"/>
            <a:ext cx="6098344" cy="461665"/>
          </a:xfrm>
          <a:prstGeom prst="rect">
            <a:avLst/>
          </a:prstGeom>
          <a:noFill/>
        </p:spPr>
        <p:txBody>
          <a:bodyPr wrap="square">
            <a:spAutoFit/>
          </a:bodyPr>
          <a:lstStyle/>
          <a:p>
            <a:pPr algn="l"/>
            <a:r>
              <a:rPr lang="en-US" sz="2400" b="1" i="0" dirty="0">
                <a:solidFill>
                  <a:srgbClr val="212529"/>
                </a:solidFill>
                <a:effectLst/>
                <a:latin typeface="HelveticaNeueLT-Light"/>
              </a:rPr>
              <a:t>Local In Policy </a:t>
            </a:r>
            <a:endParaRPr lang="en-US" sz="2400" dirty="0"/>
          </a:p>
        </p:txBody>
      </p:sp>
      <p:sp>
        <p:nvSpPr>
          <p:cNvPr id="2" name="TextBox 1">
            <a:extLst>
              <a:ext uri="{FF2B5EF4-FFF2-40B4-BE49-F238E27FC236}">
                <a16:creationId xmlns:a16="http://schemas.microsoft.com/office/drawing/2014/main" id="{3A0F722E-C6D7-403F-A060-C4C6293EDE81}"/>
              </a:ext>
            </a:extLst>
          </p:cNvPr>
          <p:cNvSpPr txBox="1"/>
          <p:nvPr/>
        </p:nvSpPr>
        <p:spPr>
          <a:xfrm>
            <a:off x="731521" y="1195754"/>
            <a:ext cx="10156874" cy="4247317"/>
          </a:xfrm>
          <a:prstGeom prst="rect">
            <a:avLst/>
          </a:prstGeom>
          <a:noFill/>
        </p:spPr>
        <p:txBody>
          <a:bodyPr wrap="square" rtlCol="0">
            <a:spAutoFit/>
          </a:bodyPr>
          <a:lstStyle/>
          <a:p>
            <a:r>
              <a:rPr lang="en-US" b="0" i="0" dirty="0">
                <a:solidFill>
                  <a:srgbClr val="000000"/>
                </a:solidFill>
                <a:effectLst/>
                <a:latin typeface="HelveticaNeueLT-Light"/>
              </a:rPr>
              <a:t>While security profiles and Firewall Policy control traffic flowing through the FortiGate, local-in policies control inbound traffic that is going to a FortiGate interface.</a:t>
            </a:r>
          </a:p>
          <a:p>
            <a:endParaRPr lang="en-US" dirty="0"/>
          </a:p>
          <a:p>
            <a:r>
              <a:rPr lang="en-US" dirty="0"/>
              <a:t>Configure local in policy   only  through  CLI</a:t>
            </a:r>
          </a:p>
          <a:p>
            <a:endParaRPr lang="en-US" dirty="0"/>
          </a:p>
          <a:p>
            <a:r>
              <a:rPr lang="en-US" dirty="0"/>
              <a:t>Config firewall  local-in-policy </a:t>
            </a:r>
          </a:p>
          <a:p>
            <a:r>
              <a:rPr lang="en-US" dirty="0"/>
              <a:t>  edit  1</a:t>
            </a:r>
          </a:p>
          <a:p>
            <a:r>
              <a:rPr lang="en-US" dirty="0"/>
              <a:t>    set </a:t>
            </a:r>
            <a:r>
              <a:rPr lang="en-US" dirty="0" err="1"/>
              <a:t>intf</a:t>
            </a:r>
            <a:r>
              <a:rPr lang="en-US" dirty="0"/>
              <a:t>  port1  // wan port </a:t>
            </a:r>
          </a:p>
          <a:p>
            <a:r>
              <a:rPr lang="en-US" dirty="0"/>
              <a:t>    set </a:t>
            </a:r>
            <a:r>
              <a:rPr lang="en-US" dirty="0" err="1"/>
              <a:t>srcaddr</a:t>
            </a:r>
            <a:r>
              <a:rPr lang="en-US" dirty="0"/>
              <a:t>  “ </a:t>
            </a:r>
            <a:r>
              <a:rPr lang="en-US" dirty="0" err="1"/>
              <a:t>china</a:t>
            </a:r>
            <a:r>
              <a:rPr lang="en-US" dirty="0"/>
              <a:t>”</a:t>
            </a:r>
          </a:p>
          <a:p>
            <a:r>
              <a:rPr lang="en-US" dirty="0"/>
              <a:t>    set </a:t>
            </a:r>
            <a:r>
              <a:rPr lang="en-US" dirty="0" err="1"/>
              <a:t>dstaddr</a:t>
            </a:r>
            <a:r>
              <a:rPr lang="en-US" dirty="0"/>
              <a:t>  all</a:t>
            </a:r>
          </a:p>
          <a:p>
            <a:r>
              <a:rPr lang="en-US" dirty="0"/>
              <a:t>    set  service all </a:t>
            </a:r>
          </a:p>
          <a:p>
            <a:r>
              <a:rPr lang="en-US" dirty="0"/>
              <a:t>    set schedule always </a:t>
            </a:r>
          </a:p>
          <a:p>
            <a:r>
              <a:rPr lang="en-US" dirty="0"/>
              <a:t>   set  action deny</a:t>
            </a:r>
          </a:p>
          <a:p>
            <a:r>
              <a:rPr lang="en-US" dirty="0"/>
              <a:t>    end</a:t>
            </a:r>
          </a:p>
          <a:p>
            <a:endParaRPr lang="en-US" dirty="0"/>
          </a:p>
        </p:txBody>
      </p:sp>
    </p:spTree>
    <p:extLst>
      <p:ext uri="{BB962C8B-B14F-4D97-AF65-F5344CB8AC3E}">
        <p14:creationId xmlns:p14="http://schemas.microsoft.com/office/powerpoint/2010/main" val="18659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83BEB3-24FF-470C-9A3D-0E491E0B63EC}"/>
              </a:ext>
            </a:extLst>
          </p:cNvPr>
          <p:cNvSpPr txBox="1"/>
          <p:nvPr/>
        </p:nvSpPr>
        <p:spPr>
          <a:xfrm>
            <a:off x="376311" y="396464"/>
            <a:ext cx="6098344" cy="830997"/>
          </a:xfrm>
          <a:prstGeom prst="rect">
            <a:avLst/>
          </a:prstGeom>
          <a:noFill/>
        </p:spPr>
        <p:txBody>
          <a:bodyPr wrap="square">
            <a:spAutoFit/>
          </a:bodyPr>
          <a:lstStyle/>
          <a:p>
            <a:r>
              <a:rPr lang="en-US" sz="2400" dirty="0">
                <a:latin typeface="Roboto" panose="02000000000000000000" pitchFamily="2" charset="0"/>
              </a:rPr>
              <a:t>E</a:t>
            </a:r>
            <a:r>
              <a:rPr lang="en-US" sz="2400" b="0" i="0" dirty="0">
                <a:effectLst/>
                <a:latin typeface="Roboto" panose="02000000000000000000" pitchFamily="2" charset="0"/>
              </a:rPr>
              <a:t>xplicit web proxy</a:t>
            </a:r>
          </a:p>
          <a:p>
            <a:pPr algn="l"/>
            <a:r>
              <a:rPr lang="en-US" sz="2400" b="1" i="0" dirty="0">
                <a:solidFill>
                  <a:srgbClr val="212529"/>
                </a:solidFill>
                <a:effectLst/>
                <a:latin typeface="HelveticaNeueLT-Light"/>
              </a:rPr>
              <a:t> </a:t>
            </a:r>
            <a:endParaRPr lang="en-US" sz="2400" dirty="0"/>
          </a:p>
        </p:txBody>
      </p:sp>
      <p:sp>
        <p:nvSpPr>
          <p:cNvPr id="2" name="TextBox 1">
            <a:extLst>
              <a:ext uri="{FF2B5EF4-FFF2-40B4-BE49-F238E27FC236}">
                <a16:creationId xmlns:a16="http://schemas.microsoft.com/office/drawing/2014/main" id="{3A0F722E-C6D7-403F-A060-C4C6293EDE81}"/>
              </a:ext>
            </a:extLst>
          </p:cNvPr>
          <p:cNvSpPr txBox="1"/>
          <p:nvPr/>
        </p:nvSpPr>
        <p:spPr>
          <a:xfrm>
            <a:off x="492371" y="1227461"/>
            <a:ext cx="10156874" cy="1477328"/>
          </a:xfrm>
          <a:prstGeom prst="rect">
            <a:avLst/>
          </a:prstGeom>
          <a:noFill/>
        </p:spPr>
        <p:txBody>
          <a:bodyPr wrap="square" rtlCol="0">
            <a:spAutoFit/>
          </a:bodyPr>
          <a:lstStyle/>
          <a:p>
            <a:r>
              <a:rPr lang="en-US" b="0" i="0" dirty="0">
                <a:solidFill>
                  <a:srgbClr val="000000"/>
                </a:solidFill>
                <a:effectLst/>
                <a:latin typeface="HelveticaNeueLT-Light"/>
              </a:rPr>
              <a:t>Explicit web proxy can be configured on FortiGate for proxying HTTP and HTTPS traffic</a:t>
            </a:r>
          </a:p>
          <a:p>
            <a:endParaRPr lang="en-US" dirty="0">
              <a:solidFill>
                <a:srgbClr val="000000"/>
              </a:solidFill>
              <a:latin typeface="HelveticaNeueLT-Light"/>
            </a:endParaRPr>
          </a:p>
          <a:p>
            <a:r>
              <a:rPr lang="en-US" dirty="0">
                <a:solidFill>
                  <a:srgbClr val="000000"/>
                </a:solidFill>
                <a:latin typeface="HelveticaNeueLT-Light"/>
              </a:rPr>
              <a:t>1- enable  explicit proxy from   feature visibility </a:t>
            </a:r>
          </a:p>
          <a:p>
            <a:r>
              <a:rPr lang="en-US" dirty="0">
                <a:solidFill>
                  <a:srgbClr val="000000"/>
                </a:solidFill>
                <a:latin typeface="HelveticaNeueLT-Light"/>
              </a:rPr>
              <a:t>2- enabling  interface   from network Tap</a:t>
            </a:r>
          </a:p>
          <a:p>
            <a:r>
              <a:rPr lang="en-US" dirty="0">
                <a:solidFill>
                  <a:srgbClr val="000000"/>
                </a:solidFill>
                <a:latin typeface="HelveticaNeueLT-Light"/>
              </a:rPr>
              <a:t>3- create proxy policy  </a:t>
            </a:r>
            <a:endParaRPr lang="en-US" dirty="0"/>
          </a:p>
        </p:txBody>
      </p:sp>
    </p:spTree>
    <p:extLst>
      <p:ext uri="{BB962C8B-B14F-4D97-AF65-F5344CB8AC3E}">
        <p14:creationId xmlns:p14="http://schemas.microsoft.com/office/powerpoint/2010/main" val="3021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0B157-A817-495B-8773-2A787D0E81A5}"/>
              </a:ext>
            </a:extLst>
          </p:cNvPr>
          <p:cNvSpPr txBox="1"/>
          <p:nvPr/>
        </p:nvSpPr>
        <p:spPr>
          <a:xfrm>
            <a:off x="703385" y="351692"/>
            <a:ext cx="902811" cy="461665"/>
          </a:xfrm>
          <a:prstGeom prst="rect">
            <a:avLst/>
          </a:prstGeom>
          <a:noFill/>
        </p:spPr>
        <p:txBody>
          <a:bodyPr wrap="none" rtlCol="0">
            <a:spAutoFit/>
          </a:bodyPr>
          <a:lstStyle/>
          <a:p>
            <a:r>
              <a:rPr lang="en-US" sz="2400" b="1" dirty="0"/>
              <a:t>LAB </a:t>
            </a:r>
          </a:p>
        </p:txBody>
      </p:sp>
      <p:sp>
        <p:nvSpPr>
          <p:cNvPr id="3" name="TextBox 2">
            <a:extLst>
              <a:ext uri="{FF2B5EF4-FFF2-40B4-BE49-F238E27FC236}">
                <a16:creationId xmlns:a16="http://schemas.microsoft.com/office/drawing/2014/main" id="{8CFC2844-D800-4CEF-A061-C2ABD61777B3}"/>
              </a:ext>
            </a:extLst>
          </p:cNvPr>
          <p:cNvSpPr txBox="1"/>
          <p:nvPr/>
        </p:nvSpPr>
        <p:spPr>
          <a:xfrm>
            <a:off x="1012874" y="1392702"/>
            <a:ext cx="1963999" cy="1938992"/>
          </a:xfrm>
          <a:prstGeom prst="rect">
            <a:avLst/>
          </a:prstGeom>
          <a:noFill/>
        </p:spPr>
        <p:txBody>
          <a:bodyPr wrap="none" rtlCol="0">
            <a:spAutoFit/>
          </a:bodyPr>
          <a:lstStyle/>
          <a:p>
            <a:r>
              <a:rPr lang="en-US" sz="2400" dirty="0"/>
              <a:t> </a:t>
            </a:r>
          </a:p>
          <a:p>
            <a:endParaRPr lang="en-US" sz="2400" dirty="0"/>
          </a:p>
          <a:p>
            <a:r>
              <a:rPr lang="en-US" sz="2400" dirty="0"/>
              <a:t>Apply  proxy </a:t>
            </a:r>
          </a:p>
          <a:p>
            <a:r>
              <a:rPr lang="en-US" sz="2400" dirty="0"/>
              <a:t>  </a:t>
            </a:r>
          </a:p>
          <a:p>
            <a:endParaRPr lang="en-US" sz="2400" dirty="0"/>
          </a:p>
        </p:txBody>
      </p:sp>
    </p:spTree>
    <p:extLst>
      <p:ext uri="{BB962C8B-B14F-4D97-AF65-F5344CB8AC3E}">
        <p14:creationId xmlns:p14="http://schemas.microsoft.com/office/powerpoint/2010/main" val="251723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83BEB3-24FF-470C-9A3D-0E491E0B63EC}"/>
              </a:ext>
            </a:extLst>
          </p:cNvPr>
          <p:cNvSpPr txBox="1"/>
          <p:nvPr/>
        </p:nvSpPr>
        <p:spPr>
          <a:xfrm>
            <a:off x="376311" y="396464"/>
            <a:ext cx="6098344" cy="461665"/>
          </a:xfrm>
          <a:prstGeom prst="rect">
            <a:avLst/>
          </a:prstGeom>
          <a:noFill/>
        </p:spPr>
        <p:txBody>
          <a:bodyPr wrap="square">
            <a:spAutoFit/>
          </a:bodyPr>
          <a:lstStyle/>
          <a:p>
            <a:pPr algn="l"/>
            <a:r>
              <a:rPr lang="en-US" sz="2400" b="1" i="0" dirty="0">
                <a:solidFill>
                  <a:srgbClr val="212529"/>
                </a:solidFill>
                <a:effectLst/>
                <a:latin typeface="HelveticaNeueLT-Light"/>
              </a:rPr>
              <a:t>DOS Policy</a:t>
            </a:r>
            <a:endParaRPr lang="en-US" sz="2400" dirty="0"/>
          </a:p>
        </p:txBody>
      </p:sp>
      <p:sp>
        <p:nvSpPr>
          <p:cNvPr id="2" name="TextBox 1">
            <a:extLst>
              <a:ext uri="{FF2B5EF4-FFF2-40B4-BE49-F238E27FC236}">
                <a16:creationId xmlns:a16="http://schemas.microsoft.com/office/drawing/2014/main" id="{3A0F722E-C6D7-403F-A060-C4C6293EDE81}"/>
              </a:ext>
            </a:extLst>
          </p:cNvPr>
          <p:cNvSpPr txBox="1"/>
          <p:nvPr/>
        </p:nvSpPr>
        <p:spPr>
          <a:xfrm>
            <a:off x="488852" y="1322363"/>
            <a:ext cx="10156874" cy="369332"/>
          </a:xfrm>
          <a:prstGeom prst="rect">
            <a:avLst/>
          </a:prstGeom>
          <a:noFill/>
        </p:spPr>
        <p:txBody>
          <a:bodyPr wrap="square" rtlCol="0">
            <a:spAutoFit/>
          </a:bodyPr>
          <a:lstStyle/>
          <a:p>
            <a:r>
              <a:rPr lang="en-US" b="0" i="0" dirty="0">
                <a:solidFill>
                  <a:srgbClr val="000000"/>
                </a:solidFill>
                <a:effectLst/>
                <a:latin typeface="HelveticaNeueLT-Light"/>
              </a:rPr>
              <a:t> </a:t>
            </a:r>
            <a:endParaRPr lang="en-US" dirty="0"/>
          </a:p>
        </p:txBody>
      </p:sp>
      <p:pic>
        <p:nvPicPr>
          <p:cNvPr id="5" name="Picture 4">
            <a:extLst>
              <a:ext uri="{FF2B5EF4-FFF2-40B4-BE49-F238E27FC236}">
                <a16:creationId xmlns:a16="http://schemas.microsoft.com/office/drawing/2014/main" id="{587AE499-B3E8-470A-A006-B9217C1E35EE}"/>
              </a:ext>
            </a:extLst>
          </p:cNvPr>
          <p:cNvPicPr>
            <a:picLocks noChangeAspect="1"/>
          </p:cNvPicPr>
          <p:nvPr/>
        </p:nvPicPr>
        <p:blipFill>
          <a:blip r:embed="rId3"/>
          <a:stretch>
            <a:fillRect/>
          </a:stretch>
        </p:blipFill>
        <p:spPr>
          <a:xfrm>
            <a:off x="1492201" y="858129"/>
            <a:ext cx="9153525" cy="5495925"/>
          </a:xfrm>
          <a:prstGeom prst="rect">
            <a:avLst/>
          </a:prstGeom>
        </p:spPr>
      </p:pic>
    </p:spTree>
    <p:extLst>
      <p:ext uri="{BB962C8B-B14F-4D97-AF65-F5344CB8AC3E}">
        <p14:creationId xmlns:p14="http://schemas.microsoft.com/office/powerpoint/2010/main" val="41395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EA805-6FC7-4449-A796-CAE8987B03A1}"/>
              </a:ext>
            </a:extLst>
          </p:cNvPr>
          <p:cNvPicPr>
            <a:picLocks noChangeAspect="1"/>
          </p:cNvPicPr>
          <p:nvPr/>
        </p:nvPicPr>
        <p:blipFill>
          <a:blip r:embed="rId2"/>
          <a:stretch>
            <a:fillRect/>
          </a:stretch>
        </p:blipFill>
        <p:spPr>
          <a:xfrm>
            <a:off x="247310" y="599847"/>
            <a:ext cx="11465152" cy="6033181"/>
          </a:xfrm>
          <a:prstGeom prst="rect">
            <a:avLst/>
          </a:prstGeom>
        </p:spPr>
      </p:pic>
    </p:spTree>
    <p:extLst>
      <p:ext uri="{BB962C8B-B14F-4D97-AF65-F5344CB8AC3E}">
        <p14:creationId xmlns:p14="http://schemas.microsoft.com/office/powerpoint/2010/main" val="413007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86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00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80370-AA62-4E73-B94A-2320D2E22E04}"/>
              </a:ext>
            </a:extLst>
          </p:cNvPr>
          <p:cNvPicPr>
            <a:picLocks noChangeAspect="1"/>
          </p:cNvPicPr>
          <p:nvPr/>
        </p:nvPicPr>
        <p:blipFill>
          <a:blip r:embed="rId2"/>
          <a:stretch>
            <a:fillRect/>
          </a:stretch>
        </p:blipFill>
        <p:spPr>
          <a:xfrm>
            <a:off x="265042" y="6357862"/>
            <a:ext cx="7964558" cy="361950"/>
          </a:xfrm>
          <a:prstGeom prst="rect">
            <a:avLst/>
          </a:prstGeom>
        </p:spPr>
      </p:pic>
      <p:sp>
        <p:nvSpPr>
          <p:cNvPr id="2" name="TextBox 1">
            <a:extLst>
              <a:ext uri="{FF2B5EF4-FFF2-40B4-BE49-F238E27FC236}">
                <a16:creationId xmlns:a16="http://schemas.microsoft.com/office/drawing/2014/main" id="{147BC789-349A-E766-1119-B5D3D1E5298D}"/>
              </a:ext>
            </a:extLst>
          </p:cNvPr>
          <p:cNvSpPr txBox="1"/>
          <p:nvPr/>
        </p:nvSpPr>
        <p:spPr>
          <a:xfrm>
            <a:off x="585866" y="393242"/>
            <a:ext cx="11240374" cy="7109639"/>
          </a:xfrm>
          <a:prstGeom prst="rect">
            <a:avLst/>
          </a:prstGeom>
          <a:noFill/>
        </p:spPr>
        <p:txBody>
          <a:bodyPr wrap="square" rtlCol="0">
            <a:spAutoFit/>
          </a:bodyPr>
          <a:lstStyle/>
          <a:p>
            <a:r>
              <a:rPr lang="en-US" sz="2400" b="1" dirty="0"/>
              <a:t>IP rule based FW  and preventing IP Spoofing</a:t>
            </a:r>
          </a:p>
          <a:p>
            <a:endParaRPr lang="en-US" dirty="0"/>
          </a:p>
          <a:p>
            <a:endParaRPr lang="en-US" dirty="0"/>
          </a:p>
          <a:p>
            <a:r>
              <a:rPr lang="en-US" b="0" i="0" dirty="0">
                <a:solidFill>
                  <a:srgbClr val="333333"/>
                </a:solidFill>
                <a:effectLst/>
                <a:latin typeface="Open Sans" panose="020B0606030504020204" pitchFamily="34" charset="0"/>
              </a:rPr>
              <a:t>IP spoofing replaces the untrusted source IP address with a fake, trusted one, to hijack connections to your network. Attackers use IP spoofing to send malware and bots to your protected network, to execute DoS attacks, or to gain unauthorized access.</a:t>
            </a:r>
            <a:r>
              <a:rPr lang="en-US" dirty="0"/>
              <a:t> </a:t>
            </a:r>
          </a:p>
          <a:p>
            <a:endParaRPr lang="en-US" dirty="0"/>
          </a:p>
          <a:p>
            <a:r>
              <a:rPr lang="en-US" b="0" i="0" dirty="0">
                <a:solidFill>
                  <a:srgbClr val="333333"/>
                </a:solidFill>
                <a:effectLst/>
                <a:latin typeface="Open Sans" panose="020B0606030504020204" pitchFamily="34" charset="0"/>
              </a:rPr>
              <a:t>Anti-Spoofing detects if a packet with an IP address that is behind a certain interface, arrives from a different interface. For example, if a packet from an external network has an internal IP address, Anti-Spoofing blocks that packet.</a:t>
            </a:r>
          </a:p>
          <a:p>
            <a:endParaRPr lang="en-US" dirty="0">
              <a:solidFill>
                <a:srgbClr val="333333"/>
              </a:solidFill>
              <a:latin typeface="Open Sans" panose="020B0606030504020204" pitchFamily="34" charset="0"/>
            </a:endParaRPr>
          </a:p>
          <a:p>
            <a:pPr algn="l"/>
            <a:r>
              <a:rPr lang="en-US" b="0" i="0" dirty="0">
                <a:solidFill>
                  <a:srgbClr val="333333"/>
                </a:solidFill>
                <a:effectLst/>
                <a:latin typeface="Open Sans" panose="020B0606030504020204" pitchFamily="34" charset="0"/>
              </a:rPr>
              <a:t>Anti-Spoofing makes sure that:</a:t>
            </a:r>
          </a:p>
          <a:p>
            <a:pPr algn="l">
              <a:buFont typeface="Arial" panose="020B0604020202020204" pitchFamily="34" charset="0"/>
              <a:buChar char="•"/>
            </a:pPr>
            <a:r>
              <a:rPr lang="en-US" b="0" i="0" dirty="0">
                <a:solidFill>
                  <a:srgbClr val="333333"/>
                </a:solidFill>
                <a:effectLst/>
                <a:latin typeface="Open Sans" panose="020B0606030504020204" pitchFamily="34" charset="0"/>
              </a:rPr>
              <a:t>All incoming packets to 2 come from the Internet (1)</a:t>
            </a:r>
          </a:p>
          <a:p>
            <a:pPr algn="l">
              <a:buFont typeface="Arial" panose="020B0604020202020204" pitchFamily="34" charset="0"/>
              <a:buChar char="•"/>
            </a:pPr>
            <a:r>
              <a:rPr lang="en-US" b="0" i="0" dirty="0">
                <a:solidFill>
                  <a:srgbClr val="333333"/>
                </a:solidFill>
                <a:effectLst/>
                <a:latin typeface="Open Sans" panose="020B0606030504020204" pitchFamily="34" charset="0"/>
              </a:rPr>
              <a:t>All incoming packets to 3 come from 192.168.33.0</a:t>
            </a:r>
          </a:p>
          <a:p>
            <a:pPr algn="l">
              <a:buFont typeface="Arial" panose="020B0604020202020204" pitchFamily="34" charset="0"/>
              <a:buChar char="•"/>
            </a:pPr>
            <a:r>
              <a:rPr lang="en-US" b="0" i="0" dirty="0">
                <a:solidFill>
                  <a:srgbClr val="333333"/>
                </a:solidFill>
                <a:effectLst/>
                <a:latin typeface="Open Sans" panose="020B0606030504020204" pitchFamily="34" charset="0"/>
              </a:rPr>
              <a:t>All incoming packets to 4 come from 192.0.2.0 or </a:t>
            </a:r>
          </a:p>
          <a:p>
            <a:pPr algn="l"/>
            <a:r>
              <a:rPr lang="en-US" dirty="0">
                <a:solidFill>
                  <a:srgbClr val="333333"/>
                </a:solidFill>
                <a:latin typeface="Open Sans" panose="020B0606030504020204" pitchFamily="34" charset="0"/>
              </a:rPr>
              <a:t>  </a:t>
            </a:r>
            <a:r>
              <a:rPr lang="en-US" b="0" i="0" dirty="0">
                <a:solidFill>
                  <a:srgbClr val="333333"/>
                </a:solidFill>
                <a:effectLst/>
                <a:latin typeface="Open Sans" panose="020B0606030504020204" pitchFamily="34" charset="0"/>
              </a:rPr>
              <a:t>10.10.10.0</a:t>
            </a:r>
          </a:p>
          <a:p>
            <a:endParaRPr lang="en-US" b="0" i="0" dirty="0">
              <a:solidFill>
                <a:srgbClr val="333333"/>
              </a:solidFill>
              <a:effectLst/>
              <a:latin typeface="Open Sans" panose="020B0606030504020204" pitchFamily="34" charset="0"/>
            </a:endParaRPr>
          </a:p>
          <a:p>
            <a:endParaRPr lang="en-US" dirty="0">
              <a:solidFill>
                <a:srgbClr val="333333"/>
              </a:solidFill>
              <a:latin typeface="Open Sans" panose="020B0606030504020204" pitchFamily="34" charset="0"/>
            </a:endParaRPr>
          </a:p>
          <a:p>
            <a:endParaRPr lang="en-US" b="0" i="0" dirty="0">
              <a:solidFill>
                <a:srgbClr val="333333"/>
              </a:solidFill>
              <a:effectLst/>
              <a:latin typeface="Open Sans" panose="020B0606030504020204" pitchFamily="34" charset="0"/>
            </a:endParaRPr>
          </a:p>
          <a:p>
            <a:r>
              <a:rPr lang="en-US" b="0" i="0" dirty="0">
                <a:solidFill>
                  <a:srgbClr val="333333"/>
                </a:solidFill>
                <a:effectLst/>
                <a:latin typeface="Open Sans" panose="020B0606030504020204" pitchFamily="34" charset="0"/>
              </a:rPr>
              <a:t>If an incoming packet to B has a source IP address in network 192.168.33.0, the packet is blocked, because the source address is spoofed.</a:t>
            </a:r>
          </a:p>
          <a:p>
            <a:endParaRPr lang="en-US" dirty="0">
              <a:solidFill>
                <a:srgbClr val="333333"/>
              </a:solidFill>
              <a:latin typeface="Open Sans" panose="020B0606030504020204" pitchFamily="34" charset="0"/>
            </a:endParaRPr>
          </a:p>
          <a:p>
            <a:endParaRPr lang="en-US" dirty="0"/>
          </a:p>
          <a:p>
            <a:endParaRPr lang="en-US" dirty="0"/>
          </a:p>
          <a:p>
            <a:r>
              <a:rPr lang="en-US" dirty="0"/>
              <a:t>  </a:t>
            </a:r>
          </a:p>
        </p:txBody>
      </p:sp>
      <p:pic>
        <p:nvPicPr>
          <p:cNvPr id="5" name="Picture 4">
            <a:extLst>
              <a:ext uri="{FF2B5EF4-FFF2-40B4-BE49-F238E27FC236}">
                <a16:creationId xmlns:a16="http://schemas.microsoft.com/office/drawing/2014/main" id="{5A0969D2-AABF-EE7B-CD47-16E0C087A8CE}"/>
              </a:ext>
            </a:extLst>
          </p:cNvPr>
          <p:cNvPicPr>
            <a:picLocks noChangeAspect="1"/>
          </p:cNvPicPr>
          <p:nvPr/>
        </p:nvPicPr>
        <p:blipFill>
          <a:blip r:embed="rId3"/>
          <a:stretch>
            <a:fillRect/>
          </a:stretch>
        </p:blipFill>
        <p:spPr>
          <a:xfrm>
            <a:off x="6492239" y="3428999"/>
            <a:ext cx="5527563" cy="2145793"/>
          </a:xfrm>
          <a:prstGeom prst="rect">
            <a:avLst/>
          </a:prstGeom>
        </p:spPr>
      </p:pic>
    </p:spTree>
    <p:extLst>
      <p:ext uri="{BB962C8B-B14F-4D97-AF65-F5344CB8AC3E}">
        <p14:creationId xmlns:p14="http://schemas.microsoft.com/office/powerpoint/2010/main" val="377735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F6136-D7D1-41FD-989D-C8B346BDBD26}"/>
              </a:ext>
            </a:extLst>
          </p:cNvPr>
          <p:cNvPicPr>
            <a:picLocks noChangeAspect="1"/>
          </p:cNvPicPr>
          <p:nvPr/>
        </p:nvPicPr>
        <p:blipFill>
          <a:blip r:embed="rId3"/>
          <a:stretch>
            <a:fillRect/>
          </a:stretch>
        </p:blipFill>
        <p:spPr>
          <a:xfrm>
            <a:off x="141947" y="167130"/>
            <a:ext cx="10758281" cy="5702023"/>
          </a:xfrm>
          <a:prstGeom prst="rect">
            <a:avLst/>
          </a:prstGeom>
        </p:spPr>
      </p:pic>
      <p:pic>
        <p:nvPicPr>
          <p:cNvPr id="8" name="Picture 7">
            <a:extLst>
              <a:ext uri="{FF2B5EF4-FFF2-40B4-BE49-F238E27FC236}">
                <a16:creationId xmlns:a16="http://schemas.microsoft.com/office/drawing/2014/main" id="{D50A4A0C-9D1F-4E9E-A593-BA724C774DB8}"/>
              </a:ext>
            </a:extLst>
          </p:cNvPr>
          <p:cNvPicPr>
            <a:picLocks noChangeAspect="1"/>
          </p:cNvPicPr>
          <p:nvPr/>
        </p:nvPicPr>
        <p:blipFill>
          <a:blip r:embed="rId4"/>
          <a:stretch>
            <a:fillRect/>
          </a:stretch>
        </p:blipFill>
        <p:spPr>
          <a:xfrm>
            <a:off x="141946" y="6313715"/>
            <a:ext cx="8334397" cy="377156"/>
          </a:xfrm>
          <a:prstGeom prst="rect">
            <a:avLst/>
          </a:prstGeom>
        </p:spPr>
      </p:pic>
      <p:pic>
        <p:nvPicPr>
          <p:cNvPr id="10" name="Picture 9">
            <a:extLst>
              <a:ext uri="{FF2B5EF4-FFF2-40B4-BE49-F238E27FC236}">
                <a16:creationId xmlns:a16="http://schemas.microsoft.com/office/drawing/2014/main" id="{B336B854-3D3C-4355-8B1C-34B46B44C7E2}"/>
              </a:ext>
            </a:extLst>
          </p:cNvPr>
          <p:cNvPicPr>
            <a:picLocks noChangeAspect="1"/>
          </p:cNvPicPr>
          <p:nvPr/>
        </p:nvPicPr>
        <p:blipFill>
          <a:blip r:embed="rId4"/>
          <a:stretch>
            <a:fillRect/>
          </a:stretch>
        </p:blipFill>
        <p:spPr>
          <a:xfrm>
            <a:off x="10235293" y="5601999"/>
            <a:ext cx="952500" cy="314325"/>
          </a:xfrm>
          <a:prstGeom prst="rect">
            <a:avLst/>
          </a:prstGeom>
        </p:spPr>
      </p:pic>
    </p:spTree>
    <p:extLst>
      <p:ext uri="{BB962C8B-B14F-4D97-AF65-F5344CB8AC3E}">
        <p14:creationId xmlns:p14="http://schemas.microsoft.com/office/powerpoint/2010/main" val="352995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8FCB85-DA45-4540-A597-587D1C8B042A}"/>
              </a:ext>
            </a:extLst>
          </p:cNvPr>
          <p:cNvPicPr>
            <a:picLocks noChangeAspect="1"/>
          </p:cNvPicPr>
          <p:nvPr/>
        </p:nvPicPr>
        <p:blipFill>
          <a:blip r:embed="rId2"/>
          <a:stretch>
            <a:fillRect/>
          </a:stretch>
        </p:blipFill>
        <p:spPr>
          <a:xfrm>
            <a:off x="294654" y="605251"/>
            <a:ext cx="10649118" cy="5972636"/>
          </a:xfrm>
          <a:prstGeom prst="rect">
            <a:avLst/>
          </a:prstGeom>
        </p:spPr>
      </p:pic>
    </p:spTree>
    <p:extLst>
      <p:ext uri="{BB962C8B-B14F-4D97-AF65-F5344CB8AC3E}">
        <p14:creationId xmlns:p14="http://schemas.microsoft.com/office/powerpoint/2010/main" val="160951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Fortinet Colors 2021">
      <a:dk1>
        <a:srgbClr val="000000"/>
      </a:dk1>
      <a:lt1>
        <a:srgbClr val="FFFFFF"/>
      </a:lt1>
      <a:dk2>
        <a:srgbClr val="B3B3B3"/>
      </a:dk2>
      <a:lt2>
        <a:srgbClr val="F0F0F0"/>
      </a:lt2>
      <a:accent1>
        <a:srgbClr val="48D597"/>
      </a:accent1>
      <a:accent2>
        <a:srgbClr val="2CCCD3"/>
      </a:accent2>
      <a:accent3>
        <a:srgbClr val="307FE2"/>
      </a:accent3>
      <a:accent4>
        <a:srgbClr val="9063CD"/>
      </a:accent4>
      <a:accent5>
        <a:srgbClr val="A2B2C8"/>
      </a:accent5>
      <a:accent6>
        <a:srgbClr val="DA291C"/>
      </a:accent6>
      <a:hlink>
        <a:srgbClr val="0081E9"/>
      </a:hlink>
      <a:folHlink>
        <a:srgbClr val="307F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50911</TotalTime>
  <Words>1958</Words>
  <Application>Microsoft Office PowerPoint</Application>
  <PresentationFormat>Widescreen</PresentationFormat>
  <Paragraphs>258</Paragraphs>
  <Slides>69</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arial</vt:lpstr>
      <vt:lpstr>Calibri</vt:lpstr>
      <vt:lpstr>HelveticaNeueLT-Light</vt:lpstr>
      <vt:lpstr>Open Sans</vt:lpstr>
      <vt:lpstr>Roboto</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Galloway</dc:creator>
  <cp:lastModifiedBy>amjad hamayel</cp:lastModifiedBy>
  <cp:revision>426</cp:revision>
  <dcterms:created xsi:type="dcterms:W3CDTF">2021-02-09T18:31:17Z</dcterms:created>
  <dcterms:modified xsi:type="dcterms:W3CDTF">2023-10-14T09:08:17Z</dcterms:modified>
</cp:coreProperties>
</file>